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notesSlides/notesSlide8.xml" ContentType="application/vnd.openxmlformats-officedocument.presentationml.notesSlide+xml"/>
  <Override PartName="/ppt/webextensions/webextension2.xml" ContentType="application/vnd.ms-office.webextension+xml"/>
  <Override PartName="/ppt/notesSlides/notesSlide9.xml" ContentType="application/vnd.openxmlformats-officedocument.presentationml.notesSlide+xml"/>
  <Override PartName="/ppt/webextensions/webextension3.xml" ContentType="application/vnd.ms-office.webextension+xml"/>
  <Override PartName="/ppt/notesSlides/notesSlide10.xml" ContentType="application/vnd.openxmlformats-officedocument.presentationml.notesSlide+xml"/>
  <Override PartName="/ppt/webextensions/webextension4.xml" ContentType="application/vnd.ms-office.webextension+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Lst>
  <p:notesMasterIdLst>
    <p:notesMasterId r:id="rId23"/>
  </p:notesMasterIdLst>
  <p:sldIdLst>
    <p:sldId id="256" r:id="rId2"/>
    <p:sldId id="338" r:id="rId3"/>
    <p:sldId id="339" r:id="rId4"/>
    <p:sldId id="340" r:id="rId5"/>
    <p:sldId id="341" r:id="rId6"/>
    <p:sldId id="343" r:id="rId7"/>
    <p:sldId id="337" r:id="rId8"/>
    <p:sldId id="260" r:id="rId9"/>
    <p:sldId id="344" r:id="rId10"/>
    <p:sldId id="345" r:id="rId11"/>
    <p:sldId id="354" r:id="rId12"/>
    <p:sldId id="259" r:id="rId13"/>
    <p:sldId id="348" r:id="rId14"/>
    <p:sldId id="355" r:id="rId15"/>
    <p:sldId id="357" r:id="rId16"/>
    <p:sldId id="358" r:id="rId17"/>
    <p:sldId id="360" r:id="rId18"/>
    <p:sldId id="359" r:id="rId19"/>
    <p:sldId id="361" r:id="rId20"/>
    <p:sldId id="362" r:id="rId21"/>
    <p:sldId id="3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D99694"/>
    <a:srgbClr val="EFFC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83"/>
    <p:restoredTop sz="84194"/>
  </p:normalViewPr>
  <p:slideViewPr>
    <p:cSldViewPr>
      <p:cViewPr>
        <p:scale>
          <a:sx n="120" d="100"/>
          <a:sy n="120" d="100"/>
        </p:scale>
        <p:origin x="752" y="52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 Wins</c:v>
                </c:pt>
              </c:strCache>
            </c:strRef>
          </c:tx>
          <c:spPr>
            <a:gradFill rotWithShape="1">
              <a:gsLst>
                <a:gs pos="0">
                  <a:schemeClr val="accent4">
                    <a:tint val="97000"/>
                    <a:satMod val="100000"/>
                    <a:lumMod val="102000"/>
                  </a:schemeClr>
                </a:gs>
                <a:gs pos="50000">
                  <a:schemeClr val="accent4">
                    <a:shade val="100000"/>
                    <a:satMod val="103000"/>
                    <a:lumMod val="100000"/>
                  </a:schemeClr>
                </a:gs>
                <a:gs pos="100000">
                  <a:schemeClr val="accent4">
                    <a:shade val="93000"/>
                    <a:satMod val="110000"/>
                    <a:lumMod val="99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Sheet1!$A$2:$A$3</c:f>
              <c:strCache>
                <c:ptCount val="2"/>
                <c:pt idx="0">
                  <c:v>1/Day</c:v>
                </c:pt>
                <c:pt idx="1">
                  <c:v>3/Day</c:v>
                </c:pt>
              </c:strCache>
            </c:strRef>
          </c:cat>
          <c:val>
            <c:numRef>
              <c:f>Sheet1!$B$2:$B$3</c:f>
              <c:numCache>
                <c:formatCode>General</c:formatCode>
                <c:ptCount val="2"/>
                <c:pt idx="0">
                  <c:v>68</c:v>
                </c:pt>
                <c:pt idx="1">
                  <c:v>72</c:v>
                </c:pt>
              </c:numCache>
            </c:numRef>
          </c:val>
          <c:extLst>
            <c:ext xmlns:c16="http://schemas.microsoft.com/office/drawing/2014/chart" uri="{C3380CC4-5D6E-409C-BE32-E72D297353CC}">
              <c16:uniqueId val="{00000000-71EF-4F56-AEEA-4BF1083B3BB0}"/>
            </c:ext>
          </c:extLst>
        </c:ser>
        <c:dLbls>
          <c:showLegendKey val="0"/>
          <c:showVal val="1"/>
          <c:showCatName val="0"/>
          <c:showSerName val="0"/>
          <c:showPercent val="0"/>
          <c:showBubbleSize val="0"/>
        </c:dLbls>
        <c:gapWidth val="150"/>
        <c:shape val="box"/>
        <c:axId val="99533376"/>
        <c:axId val="99536000"/>
        <c:axId val="0"/>
      </c:bar3DChart>
      <c:catAx>
        <c:axId val="995333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lt1">
                    <a:lumMod val="85000"/>
                  </a:schemeClr>
                </a:solidFill>
                <a:latin typeface="+mn-lt"/>
                <a:ea typeface="+mn-ea"/>
                <a:cs typeface="+mn-cs"/>
              </a:defRPr>
            </a:pPr>
            <a:endParaRPr lang="en-US"/>
          </a:p>
        </c:txPr>
        <c:crossAx val="99536000"/>
        <c:crosses val="autoZero"/>
        <c:auto val="1"/>
        <c:lblAlgn val="ctr"/>
        <c:lblOffset val="100"/>
        <c:noMultiLvlLbl val="0"/>
      </c:catAx>
      <c:valAx>
        <c:axId val="99536000"/>
        <c:scaling>
          <c:orientation val="minMax"/>
          <c:max val="100"/>
          <c:min val="0"/>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99533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F2EEFF-DF5E-2D4C-B931-E64889CF140D}" type="doc">
      <dgm:prSet loTypeId="urn:microsoft.com/office/officeart/2005/8/layout/StepDownProcess" loCatId="" qsTypeId="urn:microsoft.com/office/officeart/2005/8/quickstyle/simple3" qsCatId="simple" csTypeId="urn:microsoft.com/office/officeart/2005/8/colors/accent3_3" csCatId="accent3" phldr="1"/>
      <dgm:spPr/>
      <dgm:t>
        <a:bodyPr/>
        <a:lstStyle/>
        <a:p>
          <a:endParaRPr lang="en-US"/>
        </a:p>
      </dgm:t>
    </dgm:pt>
    <dgm:pt modelId="{13155785-D202-0F45-8F57-D60C78F91444}">
      <dgm:prSet phldrT="[Text]"/>
      <dgm:spPr/>
      <dgm:t>
        <a:bodyPr/>
        <a:lstStyle/>
        <a:p>
          <a:r>
            <a:rPr lang="en-US" dirty="0"/>
            <a:t>Observable and quantifiable</a:t>
          </a:r>
        </a:p>
      </dgm:t>
    </dgm:pt>
    <dgm:pt modelId="{5C4B85F2-3F0C-7A42-9562-244DD52EAF8A}" type="parTrans" cxnId="{CAAC4949-290A-534E-9894-6101627261D3}">
      <dgm:prSet/>
      <dgm:spPr/>
      <dgm:t>
        <a:bodyPr/>
        <a:lstStyle/>
        <a:p>
          <a:endParaRPr lang="en-US"/>
        </a:p>
      </dgm:t>
    </dgm:pt>
    <dgm:pt modelId="{4BECE0E3-860C-4845-9285-91FA39DC0846}" type="sibTrans" cxnId="{CAAC4949-290A-534E-9894-6101627261D3}">
      <dgm:prSet/>
      <dgm:spPr/>
      <dgm:t>
        <a:bodyPr/>
        <a:lstStyle/>
        <a:p>
          <a:endParaRPr lang="en-US"/>
        </a:p>
      </dgm:t>
    </dgm:pt>
    <dgm:pt modelId="{8BD9A008-AAB5-4D4A-8406-2A8974FF2929}">
      <dgm:prSet phldrT="[Text]"/>
      <dgm:spPr/>
      <dgm:t>
        <a:bodyPr/>
        <a:lstStyle/>
        <a:p>
          <a:r>
            <a:rPr lang="en-US" dirty="0"/>
            <a:t>Clear and measurable hypothesis</a:t>
          </a:r>
        </a:p>
      </dgm:t>
    </dgm:pt>
    <dgm:pt modelId="{C3B69B47-3A54-4046-80E5-0442155DD131}" type="parTrans" cxnId="{BDFD74BD-11BF-7F47-A867-E126F4C85DF6}">
      <dgm:prSet/>
      <dgm:spPr/>
      <dgm:t>
        <a:bodyPr/>
        <a:lstStyle/>
        <a:p>
          <a:endParaRPr lang="en-US"/>
        </a:p>
      </dgm:t>
    </dgm:pt>
    <dgm:pt modelId="{F8AEC0E4-C0A9-0A43-AF53-F4439D7CC414}" type="sibTrans" cxnId="{BDFD74BD-11BF-7F47-A867-E126F4C85DF6}">
      <dgm:prSet/>
      <dgm:spPr/>
      <dgm:t>
        <a:bodyPr/>
        <a:lstStyle/>
        <a:p>
          <a:endParaRPr lang="en-US"/>
        </a:p>
      </dgm:t>
    </dgm:pt>
    <dgm:pt modelId="{5BAD1315-9B19-774B-897D-A7821D341353}">
      <dgm:prSet phldrT="[Text]"/>
      <dgm:spPr/>
      <dgm:t>
        <a:bodyPr/>
        <a:lstStyle/>
        <a:p>
          <a:r>
            <a:rPr lang="en-US" dirty="0"/>
            <a:t>Testable and falsifiable</a:t>
          </a:r>
        </a:p>
      </dgm:t>
    </dgm:pt>
    <dgm:pt modelId="{E4A0396F-8A79-3C42-AF9C-E7C433B9E29B}" type="parTrans" cxnId="{3DB31F62-008C-C242-B6BE-E86F32047D4B}">
      <dgm:prSet/>
      <dgm:spPr/>
      <dgm:t>
        <a:bodyPr/>
        <a:lstStyle/>
        <a:p>
          <a:endParaRPr lang="en-US"/>
        </a:p>
      </dgm:t>
    </dgm:pt>
    <dgm:pt modelId="{2ABFE2EB-385E-9246-A292-F5D215CE0BF4}" type="sibTrans" cxnId="{3DB31F62-008C-C242-B6BE-E86F32047D4B}">
      <dgm:prSet/>
      <dgm:spPr/>
      <dgm:t>
        <a:bodyPr/>
        <a:lstStyle/>
        <a:p>
          <a:endParaRPr lang="en-US"/>
        </a:p>
      </dgm:t>
    </dgm:pt>
    <dgm:pt modelId="{2F16B71D-EC0F-7A45-95A6-2CAACF354EC0}">
      <dgm:prSet phldrT="[Text]"/>
      <dgm:spPr/>
      <dgm:t>
        <a:bodyPr/>
        <a:lstStyle/>
        <a:p>
          <a:r>
            <a:rPr lang="en-US" dirty="0"/>
            <a:t>Well designed and reproducible</a:t>
          </a:r>
        </a:p>
      </dgm:t>
    </dgm:pt>
    <dgm:pt modelId="{B2C20D4E-7BEC-684D-B423-D2632E04FE77}" type="parTrans" cxnId="{136B044E-BA24-2042-B687-068AE015FFCC}">
      <dgm:prSet/>
      <dgm:spPr/>
      <dgm:t>
        <a:bodyPr/>
        <a:lstStyle/>
        <a:p>
          <a:endParaRPr lang="en-US"/>
        </a:p>
      </dgm:t>
    </dgm:pt>
    <dgm:pt modelId="{E1B6CA80-8AE4-4743-963D-DFFF3F464B0A}" type="sibTrans" cxnId="{136B044E-BA24-2042-B687-068AE015FFCC}">
      <dgm:prSet/>
      <dgm:spPr/>
      <dgm:t>
        <a:bodyPr/>
        <a:lstStyle/>
        <a:p>
          <a:endParaRPr lang="en-US"/>
        </a:p>
      </dgm:t>
    </dgm:pt>
    <dgm:pt modelId="{15AA5A40-69B6-E043-B2C6-85D66418A345}">
      <dgm:prSet phldrT="[Text]"/>
      <dgm:spPr/>
      <dgm:t>
        <a:bodyPr/>
        <a:lstStyle/>
        <a:p>
          <a:r>
            <a:rPr lang="en-US" dirty="0"/>
            <a:t>Logical Conclusions</a:t>
          </a:r>
        </a:p>
      </dgm:t>
    </dgm:pt>
    <dgm:pt modelId="{D55B2141-245F-A24B-B616-71D213143D83}" type="parTrans" cxnId="{1132495C-0DC3-684F-AB6B-954585BE36DE}">
      <dgm:prSet/>
      <dgm:spPr/>
      <dgm:t>
        <a:bodyPr/>
        <a:lstStyle/>
        <a:p>
          <a:endParaRPr lang="en-US"/>
        </a:p>
      </dgm:t>
    </dgm:pt>
    <dgm:pt modelId="{7951AB73-5D3E-8349-A372-992AFBA76646}" type="sibTrans" cxnId="{1132495C-0DC3-684F-AB6B-954585BE36DE}">
      <dgm:prSet/>
      <dgm:spPr/>
      <dgm:t>
        <a:bodyPr/>
        <a:lstStyle/>
        <a:p>
          <a:endParaRPr lang="en-US"/>
        </a:p>
      </dgm:t>
    </dgm:pt>
    <dgm:pt modelId="{22839963-0144-E440-A60D-4344F43BDEB3}">
      <dgm:prSet phldrT="[Text]"/>
      <dgm:spPr/>
      <dgm:t>
        <a:bodyPr/>
        <a:lstStyle/>
        <a:p>
          <a:r>
            <a:rPr lang="en-US" dirty="0"/>
            <a:t>Peer-Review</a:t>
          </a:r>
        </a:p>
      </dgm:t>
    </dgm:pt>
    <dgm:pt modelId="{945A99B6-8823-C645-B3AA-6D709877251C}" type="parTrans" cxnId="{3127C1F7-8ED7-D249-A34E-CBCEE3D9E244}">
      <dgm:prSet/>
      <dgm:spPr/>
      <dgm:t>
        <a:bodyPr/>
        <a:lstStyle/>
        <a:p>
          <a:endParaRPr lang="en-US"/>
        </a:p>
      </dgm:t>
    </dgm:pt>
    <dgm:pt modelId="{9A17E336-46A4-4248-A466-76C762120463}" type="sibTrans" cxnId="{3127C1F7-8ED7-D249-A34E-CBCEE3D9E244}">
      <dgm:prSet/>
      <dgm:spPr/>
      <dgm:t>
        <a:bodyPr/>
        <a:lstStyle/>
        <a:p>
          <a:endParaRPr lang="en-US"/>
        </a:p>
      </dgm:t>
    </dgm:pt>
    <dgm:pt modelId="{1241EB67-3FAA-9E42-8C42-53165CC2FA9C}" type="pres">
      <dgm:prSet presAssocID="{B7F2EEFF-DF5E-2D4C-B931-E64889CF140D}" presName="rootnode" presStyleCnt="0">
        <dgm:presLayoutVars>
          <dgm:chMax/>
          <dgm:chPref/>
          <dgm:dir/>
          <dgm:animLvl val="lvl"/>
        </dgm:presLayoutVars>
      </dgm:prSet>
      <dgm:spPr/>
    </dgm:pt>
    <dgm:pt modelId="{F4D29E1A-EFCA-2D42-8E1B-E089BA7E1D7A}" type="pres">
      <dgm:prSet presAssocID="{13155785-D202-0F45-8F57-D60C78F91444}" presName="composite" presStyleCnt="0"/>
      <dgm:spPr/>
    </dgm:pt>
    <dgm:pt modelId="{C35AA4A0-38EA-A84C-A5A9-1CF791E92410}" type="pres">
      <dgm:prSet presAssocID="{13155785-D202-0F45-8F57-D60C78F91444}" presName="bentUpArrow1" presStyleLbl="alignImgPlace1" presStyleIdx="0" presStyleCnt="5"/>
      <dgm:spPr/>
    </dgm:pt>
    <dgm:pt modelId="{2B25B3E0-3DAB-9E4C-9543-59AA86DDFC0B}" type="pres">
      <dgm:prSet presAssocID="{13155785-D202-0F45-8F57-D60C78F91444}" presName="ParentText" presStyleLbl="node1" presStyleIdx="0" presStyleCnt="6">
        <dgm:presLayoutVars>
          <dgm:chMax val="1"/>
          <dgm:chPref val="1"/>
          <dgm:bulletEnabled val="1"/>
        </dgm:presLayoutVars>
      </dgm:prSet>
      <dgm:spPr/>
    </dgm:pt>
    <dgm:pt modelId="{4E226F65-69F4-C24A-9C34-85632ACCE251}" type="pres">
      <dgm:prSet presAssocID="{13155785-D202-0F45-8F57-D60C78F91444}" presName="ChildText" presStyleLbl="revTx" presStyleIdx="0" presStyleCnt="5">
        <dgm:presLayoutVars>
          <dgm:chMax val="0"/>
          <dgm:chPref val="0"/>
          <dgm:bulletEnabled val="1"/>
        </dgm:presLayoutVars>
      </dgm:prSet>
      <dgm:spPr/>
    </dgm:pt>
    <dgm:pt modelId="{D308BEC9-C172-3242-A363-9F4A54B876BF}" type="pres">
      <dgm:prSet presAssocID="{4BECE0E3-860C-4845-9285-91FA39DC0846}" presName="sibTrans" presStyleCnt="0"/>
      <dgm:spPr/>
    </dgm:pt>
    <dgm:pt modelId="{A89ED011-301F-814C-9E7A-950DED5FC607}" type="pres">
      <dgm:prSet presAssocID="{8BD9A008-AAB5-4D4A-8406-2A8974FF2929}" presName="composite" presStyleCnt="0"/>
      <dgm:spPr/>
    </dgm:pt>
    <dgm:pt modelId="{72E51112-A076-3840-899A-0F753C588DFC}" type="pres">
      <dgm:prSet presAssocID="{8BD9A008-AAB5-4D4A-8406-2A8974FF2929}" presName="bentUpArrow1" presStyleLbl="alignImgPlace1" presStyleIdx="1" presStyleCnt="5"/>
      <dgm:spPr/>
    </dgm:pt>
    <dgm:pt modelId="{65EAA5C4-FB29-584F-BBE9-40E42CD6D668}" type="pres">
      <dgm:prSet presAssocID="{8BD9A008-AAB5-4D4A-8406-2A8974FF2929}" presName="ParentText" presStyleLbl="node1" presStyleIdx="1" presStyleCnt="6">
        <dgm:presLayoutVars>
          <dgm:chMax val="1"/>
          <dgm:chPref val="1"/>
          <dgm:bulletEnabled val="1"/>
        </dgm:presLayoutVars>
      </dgm:prSet>
      <dgm:spPr/>
    </dgm:pt>
    <dgm:pt modelId="{CECA268D-7244-2747-A3F2-7E05B15E5AFE}" type="pres">
      <dgm:prSet presAssocID="{8BD9A008-AAB5-4D4A-8406-2A8974FF2929}" presName="ChildText" presStyleLbl="revTx" presStyleIdx="1" presStyleCnt="5">
        <dgm:presLayoutVars>
          <dgm:chMax val="0"/>
          <dgm:chPref val="0"/>
          <dgm:bulletEnabled val="1"/>
        </dgm:presLayoutVars>
      </dgm:prSet>
      <dgm:spPr/>
    </dgm:pt>
    <dgm:pt modelId="{F5CCA194-A1A8-B74D-A499-B07AA155C4BE}" type="pres">
      <dgm:prSet presAssocID="{F8AEC0E4-C0A9-0A43-AF53-F4439D7CC414}" presName="sibTrans" presStyleCnt="0"/>
      <dgm:spPr/>
    </dgm:pt>
    <dgm:pt modelId="{5BA09B44-EBF1-E146-A0A0-245500429B8F}" type="pres">
      <dgm:prSet presAssocID="{5BAD1315-9B19-774B-897D-A7821D341353}" presName="composite" presStyleCnt="0"/>
      <dgm:spPr/>
    </dgm:pt>
    <dgm:pt modelId="{E0643CF3-D73C-044A-B9DF-C7B627B35F0A}" type="pres">
      <dgm:prSet presAssocID="{5BAD1315-9B19-774B-897D-A7821D341353}" presName="bentUpArrow1" presStyleLbl="alignImgPlace1" presStyleIdx="2" presStyleCnt="5"/>
      <dgm:spPr/>
    </dgm:pt>
    <dgm:pt modelId="{7F7A3FC5-D581-5344-9BDE-A3CF130D5F95}" type="pres">
      <dgm:prSet presAssocID="{5BAD1315-9B19-774B-897D-A7821D341353}" presName="ParentText" presStyleLbl="node1" presStyleIdx="2" presStyleCnt="6">
        <dgm:presLayoutVars>
          <dgm:chMax val="1"/>
          <dgm:chPref val="1"/>
          <dgm:bulletEnabled val="1"/>
        </dgm:presLayoutVars>
      </dgm:prSet>
      <dgm:spPr/>
    </dgm:pt>
    <dgm:pt modelId="{237DA9EA-36D0-F64F-B3C0-66081247BB4E}" type="pres">
      <dgm:prSet presAssocID="{5BAD1315-9B19-774B-897D-A7821D341353}" presName="ChildText" presStyleLbl="revTx" presStyleIdx="2" presStyleCnt="5">
        <dgm:presLayoutVars>
          <dgm:chMax val="0"/>
          <dgm:chPref val="0"/>
          <dgm:bulletEnabled val="1"/>
        </dgm:presLayoutVars>
      </dgm:prSet>
      <dgm:spPr/>
    </dgm:pt>
    <dgm:pt modelId="{EEA714DC-A83D-0E45-AB1F-7702F4F76309}" type="pres">
      <dgm:prSet presAssocID="{2ABFE2EB-385E-9246-A292-F5D215CE0BF4}" presName="sibTrans" presStyleCnt="0"/>
      <dgm:spPr/>
    </dgm:pt>
    <dgm:pt modelId="{F574AC75-67DC-FE4F-9091-5BE48EE58958}" type="pres">
      <dgm:prSet presAssocID="{2F16B71D-EC0F-7A45-95A6-2CAACF354EC0}" presName="composite" presStyleCnt="0"/>
      <dgm:spPr/>
    </dgm:pt>
    <dgm:pt modelId="{E8E75A78-9232-3645-99E9-C423184C6739}" type="pres">
      <dgm:prSet presAssocID="{2F16B71D-EC0F-7A45-95A6-2CAACF354EC0}" presName="bentUpArrow1" presStyleLbl="alignImgPlace1" presStyleIdx="3" presStyleCnt="5"/>
      <dgm:spPr/>
    </dgm:pt>
    <dgm:pt modelId="{0A0FB986-1DCF-794F-B3F7-BDC748555772}" type="pres">
      <dgm:prSet presAssocID="{2F16B71D-EC0F-7A45-95A6-2CAACF354EC0}" presName="ParentText" presStyleLbl="node1" presStyleIdx="3" presStyleCnt="6">
        <dgm:presLayoutVars>
          <dgm:chMax val="1"/>
          <dgm:chPref val="1"/>
          <dgm:bulletEnabled val="1"/>
        </dgm:presLayoutVars>
      </dgm:prSet>
      <dgm:spPr/>
    </dgm:pt>
    <dgm:pt modelId="{D92B41E9-E3F0-5546-94EB-B858F7D5B2F3}" type="pres">
      <dgm:prSet presAssocID="{2F16B71D-EC0F-7A45-95A6-2CAACF354EC0}" presName="ChildText" presStyleLbl="revTx" presStyleIdx="3" presStyleCnt="5">
        <dgm:presLayoutVars>
          <dgm:chMax val="0"/>
          <dgm:chPref val="0"/>
          <dgm:bulletEnabled val="1"/>
        </dgm:presLayoutVars>
      </dgm:prSet>
      <dgm:spPr/>
    </dgm:pt>
    <dgm:pt modelId="{4F8C7A1F-BFF1-1642-B0D5-7E723113572B}" type="pres">
      <dgm:prSet presAssocID="{E1B6CA80-8AE4-4743-963D-DFFF3F464B0A}" presName="sibTrans" presStyleCnt="0"/>
      <dgm:spPr/>
    </dgm:pt>
    <dgm:pt modelId="{19182A4D-E8E3-AE44-B71D-62C9629C17A4}" type="pres">
      <dgm:prSet presAssocID="{15AA5A40-69B6-E043-B2C6-85D66418A345}" presName="composite" presStyleCnt="0"/>
      <dgm:spPr/>
    </dgm:pt>
    <dgm:pt modelId="{9B11835B-CABD-644E-B0E4-87D5B485735A}" type="pres">
      <dgm:prSet presAssocID="{15AA5A40-69B6-E043-B2C6-85D66418A345}" presName="bentUpArrow1" presStyleLbl="alignImgPlace1" presStyleIdx="4" presStyleCnt="5"/>
      <dgm:spPr/>
    </dgm:pt>
    <dgm:pt modelId="{14A7AA20-E2E0-BB4A-BA6A-9732F8BF8157}" type="pres">
      <dgm:prSet presAssocID="{15AA5A40-69B6-E043-B2C6-85D66418A345}" presName="ParentText" presStyleLbl="node1" presStyleIdx="4" presStyleCnt="6">
        <dgm:presLayoutVars>
          <dgm:chMax val="1"/>
          <dgm:chPref val="1"/>
          <dgm:bulletEnabled val="1"/>
        </dgm:presLayoutVars>
      </dgm:prSet>
      <dgm:spPr/>
    </dgm:pt>
    <dgm:pt modelId="{D9DB0C31-27EF-7542-BA28-14E33509D190}" type="pres">
      <dgm:prSet presAssocID="{15AA5A40-69B6-E043-B2C6-85D66418A345}" presName="ChildText" presStyleLbl="revTx" presStyleIdx="4" presStyleCnt="5">
        <dgm:presLayoutVars>
          <dgm:chMax val="0"/>
          <dgm:chPref val="0"/>
          <dgm:bulletEnabled val="1"/>
        </dgm:presLayoutVars>
      </dgm:prSet>
      <dgm:spPr/>
    </dgm:pt>
    <dgm:pt modelId="{B7B090EE-036D-1448-8246-D3DB4A49BAFF}" type="pres">
      <dgm:prSet presAssocID="{7951AB73-5D3E-8349-A372-992AFBA76646}" presName="sibTrans" presStyleCnt="0"/>
      <dgm:spPr/>
    </dgm:pt>
    <dgm:pt modelId="{B5BC0360-73FA-1547-96E2-8A279C85DCB9}" type="pres">
      <dgm:prSet presAssocID="{22839963-0144-E440-A60D-4344F43BDEB3}" presName="composite" presStyleCnt="0"/>
      <dgm:spPr/>
    </dgm:pt>
    <dgm:pt modelId="{E9D485BA-6B26-5748-9D65-0D4627E549E2}" type="pres">
      <dgm:prSet presAssocID="{22839963-0144-E440-A60D-4344F43BDEB3}" presName="ParentText" presStyleLbl="node1" presStyleIdx="5" presStyleCnt="6">
        <dgm:presLayoutVars>
          <dgm:chMax val="1"/>
          <dgm:chPref val="1"/>
          <dgm:bulletEnabled val="1"/>
        </dgm:presLayoutVars>
      </dgm:prSet>
      <dgm:spPr/>
    </dgm:pt>
  </dgm:ptLst>
  <dgm:cxnLst>
    <dgm:cxn modelId="{9E8ADC0C-FB94-4A40-A2F3-42E3D5879F8A}" type="presOf" srcId="{15AA5A40-69B6-E043-B2C6-85D66418A345}" destId="{14A7AA20-E2E0-BB4A-BA6A-9732F8BF8157}" srcOrd="0" destOrd="0" presId="urn:microsoft.com/office/officeart/2005/8/layout/StepDownProcess"/>
    <dgm:cxn modelId="{CAAC4949-290A-534E-9894-6101627261D3}" srcId="{B7F2EEFF-DF5E-2D4C-B931-E64889CF140D}" destId="{13155785-D202-0F45-8F57-D60C78F91444}" srcOrd="0" destOrd="0" parTransId="{5C4B85F2-3F0C-7A42-9562-244DD52EAF8A}" sibTransId="{4BECE0E3-860C-4845-9285-91FA39DC0846}"/>
    <dgm:cxn modelId="{136B044E-BA24-2042-B687-068AE015FFCC}" srcId="{B7F2EEFF-DF5E-2D4C-B931-E64889CF140D}" destId="{2F16B71D-EC0F-7A45-95A6-2CAACF354EC0}" srcOrd="3" destOrd="0" parTransId="{B2C20D4E-7BEC-684D-B423-D2632E04FE77}" sibTransId="{E1B6CA80-8AE4-4743-963D-DFFF3F464B0A}"/>
    <dgm:cxn modelId="{7CC69A5A-936A-4C49-A7D0-4AD51076AA7C}" type="presOf" srcId="{5BAD1315-9B19-774B-897D-A7821D341353}" destId="{7F7A3FC5-D581-5344-9BDE-A3CF130D5F95}" srcOrd="0" destOrd="0" presId="urn:microsoft.com/office/officeart/2005/8/layout/StepDownProcess"/>
    <dgm:cxn modelId="{1132495C-0DC3-684F-AB6B-954585BE36DE}" srcId="{B7F2EEFF-DF5E-2D4C-B931-E64889CF140D}" destId="{15AA5A40-69B6-E043-B2C6-85D66418A345}" srcOrd="4" destOrd="0" parTransId="{D55B2141-245F-A24B-B616-71D213143D83}" sibTransId="{7951AB73-5D3E-8349-A372-992AFBA76646}"/>
    <dgm:cxn modelId="{44F4D660-DCCC-264C-A2B2-067B8D6976BE}" type="presOf" srcId="{8BD9A008-AAB5-4D4A-8406-2A8974FF2929}" destId="{65EAA5C4-FB29-584F-BBE9-40E42CD6D668}" srcOrd="0" destOrd="0" presId="urn:microsoft.com/office/officeart/2005/8/layout/StepDownProcess"/>
    <dgm:cxn modelId="{3DB31F62-008C-C242-B6BE-E86F32047D4B}" srcId="{B7F2EEFF-DF5E-2D4C-B931-E64889CF140D}" destId="{5BAD1315-9B19-774B-897D-A7821D341353}" srcOrd="2" destOrd="0" parTransId="{E4A0396F-8A79-3C42-AF9C-E7C433B9E29B}" sibTransId="{2ABFE2EB-385E-9246-A292-F5D215CE0BF4}"/>
    <dgm:cxn modelId="{C7C51794-B853-AA40-82AE-14F29FA4023D}" type="presOf" srcId="{13155785-D202-0F45-8F57-D60C78F91444}" destId="{2B25B3E0-3DAB-9E4C-9543-59AA86DDFC0B}" srcOrd="0" destOrd="0" presId="urn:microsoft.com/office/officeart/2005/8/layout/StepDownProcess"/>
    <dgm:cxn modelId="{BDFD74BD-11BF-7F47-A867-E126F4C85DF6}" srcId="{B7F2EEFF-DF5E-2D4C-B931-E64889CF140D}" destId="{8BD9A008-AAB5-4D4A-8406-2A8974FF2929}" srcOrd="1" destOrd="0" parTransId="{C3B69B47-3A54-4046-80E5-0442155DD131}" sibTransId="{F8AEC0E4-C0A9-0A43-AF53-F4439D7CC414}"/>
    <dgm:cxn modelId="{0359C4C7-C1A7-244F-8F1C-5A5019C1C8CE}" type="presOf" srcId="{2F16B71D-EC0F-7A45-95A6-2CAACF354EC0}" destId="{0A0FB986-1DCF-794F-B3F7-BDC748555772}" srcOrd="0" destOrd="0" presId="urn:microsoft.com/office/officeart/2005/8/layout/StepDownProcess"/>
    <dgm:cxn modelId="{5DF449D2-C064-DF4A-AADC-57E25FA7621F}" type="presOf" srcId="{22839963-0144-E440-A60D-4344F43BDEB3}" destId="{E9D485BA-6B26-5748-9D65-0D4627E549E2}" srcOrd="0" destOrd="0" presId="urn:microsoft.com/office/officeart/2005/8/layout/StepDownProcess"/>
    <dgm:cxn modelId="{B2BA33F5-ECB8-7445-8ECA-38C430DAF54C}" type="presOf" srcId="{B7F2EEFF-DF5E-2D4C-B931-E64889CF140D}" destId="{1241EB67-3FAA-9E42-8C42-53165CC2FA9C}" srcOrd="0" destOrd="0" presId="urn:microsoft.com/office/officeart/2005/8/layout/StepDownProcess"/>
    <dgm:cxn modelId="{3127C1F7-8ED7-D249-A34E-CBCEE3D9E244}" srcId="{B7F2EEFF-DF5E-2D4C-B931-E64889CF140D}" destId="{22839963-0144-E440-A60D-4344F43BDEB3}" srcOrd="5" destOrd="0" parTransId="{945A99B6-8823-C645-B3AA-6D709877251C}" sibTransId="{9A17E336-46A4-4248-A466-76C762120463}"/>
    <dgm:cxn modelId="{A63832E3-BB38-1D41-BFBD-32D0FE597FE6}" type="presParOf" srcId="{1241EB67-3FAA-9E42-8C42-53165CC2FA9C}" destId="{F4D29E1A-EFCA-2D42-8E1B-E089BA7E1D7A}" srcOrd="0" destOrd="0" presId="urn:microsoft.com/office/officeart/2005/8/layout/StepDownProcess"/>
    <dgm:cxn modelId="{9E17354C-08F5-B64C-9482-FFEB6C4E7707}" type="presParOf" srcId="{F4D29E1A-EFCA-2D42-8E1B-E089BA7E1D7A}" destId="{C35AA4A0-38EA-A84C-A5A9-1CF791E92410}" srcOrd="0" destOrd="0" presId="urn:microsoft.com/office/officeart/2005/8/layout/StepDownProcess"/>
    <dgm:cxn modelId="{C8071BCB-30FB-5E40-B421-FC383D5619E4}" type="presParOf" srcId="{F4D29E1A-EFCA-2D42-8E1B-E089BA7E1D7A}" destId="{2B25B3E0-3DAB-9E4C-9543-59AA86DDFC0B}" srcOrd="1" destOrd="0" presId="urn:microsoft.com/office/officeart/2005/8/layout/StepDownProcess"/>
    <dgm:cxn modelId="{784A4B72-8536-7247-B5AA-B88D0C41A700}" type="presParOf" srcId="{F4D29E1A-EFCA-2D42-8E1B-E089BA7E1D7A}" destId="{4E226F65-69F4-C24A-9C34-85632ACCE251}" srcOrd="2" destOrd="0" presId="urn:microsoft.com/office/officeart/2005/8/layout/StepDownProcess"/>
    <dgm:cxn modelId="{6D03568D-BFCF-AE45-9586-504408BE36DE}" type="presParOf" srcId="{1241EB67-3FAA-9E42-8C42-53165CC2FA9C}" destId="{D308BEC9-C172-3242-A363-9F4A54B876BF}" srcOrd="1" destOrd="0" presId="urn:microsoft.com/office/officeart/2005/8/layout/StepDownProcess"/>
    <dgm:cxn modelId="{18AA648A-FD0D-DF4D-AE0B-73827D7AFBBB}" type="presParOf" srcId="{1241EB67-3FAA-9E42-8C42-53165CC2FA9C}" destId="{A89ED011-301F-814C-9E7A-950DED5FC607}" srcOrd="2" destOrd="0" presId="urn:microsoft.com/office/officeart/2005/8/layout/StepDownProcess"/>
    <dgm:cxn modelId="{76697927-386E-1047-95A9-A1342214E164}" type="presParOf" srcId="{A89ED011-301F-814C-9E7A-950DED5FC607}" destId="{72E51112-A076-3840-899A-0F753C588DFC}" srcOrd="0" destOrd="0" presId="urn:microsoft.com/office/officeart/2005/8/layout/StepDownProcess"/>
    <dgm:cxn modelId="{62BBF87D-26F9-A04D-9BF7-AF0453A02197}" type="presParOf" srcId="{A89ED011-301F-814C-9E7A-950DED5FC607}" destId="{65EAA5C4-FB29-584F-BBE9-40E42CD6D668}" srcOrd="1" destOrd="0" presId="urn:microsoft.com/office/officeart/2005/8/layout/StepDownProcess"/>
    <dgm:cxn modelId="{D5C78A0F-0DF7-024D-A200-9BFE389E46F4}" type="presParOf" srcId="{A89ED011-301F-814C-9E7A-950DED5FC607}" destId="{CECA268D-7244-2747-A3F2-7E05B15E5AFE}" srcOrd="2" destOrd="0" presId="urn:microsoft.com/office/officeart/2005/8/layout/StepDownProcess"/>
    <dgm:cxn modelId="{80E9C6F7-FF5D-9140-AAFE-E7035C04C4FC}" type="presParOf" srcId="{1241EB67-3FAA-9E42-8C42-53165CC2FA9C}" destId="{F5CCA194-A1A8-B74D-A499-B07AA155C4BE}" srcOrd="3" destOrd="0" presId="urn:microsoft.com/office/officeart/2005/8/layout/StepDownProcess"/>
    <dgm:cxn modelId="{1909737F-3C22-384D-B8F8-F7AA7AD89C6F}" type="presParOf" srcId="{1241EB67-3FAA-9E42-8C42-53165CC2FA9C}" destId="{5BA09B44-EBF1-E146-A0A0-245500429B8F}" srcOrd="4" destOrd="0" presId="urn:microsoft.com/office/officeart/2005/8/layout/StepDownProcess"/>
    <dgm:cxn modelId="{AE2B11A8-C440-7D4B-BD45-3EF34BEE51AC}" type="presParOf" srcId="{5BA09B44-EBF1-E146-A0A0-245500429B8F}" destId="{E0643CF3-D73C-044A-B9DF-C7B627B35F0A}" srcOrd="0" destOrd="0" presId="urn:microsoft.com/office/officeart/2005/8/layout/StepDownProcess"/>
    <dgm:cxn modelId="{70CCDA3C-E19E-2E4B-873F-661BCC9AB296}" type="presParOf" srcId="{5BA09B44-EBF1-E146-A0A0-245500429B8F}" destId="{7F7A3FC5-D581-5344-9BDE-A3CF130D5F95}" srcOrd="1" destOrd="0" presId="urn:microsoft.com/office/officeart/2005/8/layout/StepDownProcess"/>
    <dgm:cxn modelId="{965BBAF8-8CDF-F945-9B29-228FA079AA2E}" type="presParOf" srcId="{5BA09B44-EBF1-E146-A0A0-245500429B8F}" destId="{237DA9EA-36D0-F64F-B3C0-66081247BB4E}" srcOrd="2" destOrd="0" presId="urn:microsoft.com/office/officeart/2005/8/layout/StepDownProcess"/>
    <dgm:cxn modelId="{2E267BC5-4200-D943-A700-B06611C740C2}" type="presParOf" srcId="{1241EB67-3FAA-9E42-8C42-53165CC2FA9C}" destId="{EEA714DC-A83D-0E45-AB1F-7702F4F76309}" srcOrd="5" destOrd="0" presId="urn:microsoft.com/office/officeart/2005/8/layout/StepDownProcess"/>
    <dgm:cxn modelId="{FFFC2774-F9B9-FE4B-B4DF-4FC325D90596}" type="presParOf" srcId="{1241EB67-3FAA-9E42-8C42-53165CC2FA9C}" destId="{F574AC75-67DC-FE4F-9091-5BE48EE58958}" srcOrd="6" destOrd="0" presId="urn:microsoft.com/office/officeart/2005/8/layout/StepDownProcess"/>
    <dgm:cxn modelId="{E44925FD-C584-514A-A21A-CADAA42EFD46}" type="presParOf" srcId="{F574AC75-67DC-FE4F-9091-5BE48EE58958}" destId="{E8E75A78-9232-3645-99E9-C423184C6739}" srcOrd="0" destOrd="0" presId="urn:microsoft.com/office/officeart/2005/8/layout/StepDownProcess"/>
    <dgm:cxn modelId="{180B9641-4594-4E42-92BE-86F02AB8767C}" type="presParOf" srcId="{F574AC75-67DC-FE4F-9091-5BE48EE58958}" destId="{0A0FB986-1DCF-794F-B3F7-BDC748555772}" srcOrd="1" destOrd="0" presId="urn:microsoft.com/office/officeart/2005/8/layout/StepDownProcess"/>
    <dgm:cxn modelId="{8F9E5A71-D708-0042-A87E-7D8FF1238333}" type="presParOf" srcId="{F574AC75-67DC-FE4F-9091-5BE48EE58958}" destId="{D92B41E9-E3F0-5546-94EB-B858F7D5B2F3}" srcOrd="2" destOrd="0" presId="urn:microsoft.com/office/officeart/2005/8/layout/StepDownProcess"/>
    <dgm:cxn modelId="{9EA0250D-6E0A-7B4C-8529-FCF087A5599C}" type="presParOf" srcId="{1241EB67-3FAA-9E42-8C42-53165CC2FA9C}" destId="{4F8C7A1F-BFF1-1642-B0D5-7E723113572B}" srcOrd="7" destOrd="0" presId="urn:microsoft.com/office/officeart/2005/8/layout/StepDownProcess"/>
    <dgm:cxn modelId="{F3EF4088-33B8-A34E-A7AB-3E677260C844}" type="presParOf" srcId="{1241EB67-3FAA-9E42-8C42-53165CC2FA9C}" destId="{19182A4D-E8E3-AE44-B71D-62C9629C17A4}" srcOrd="8" destOrd="0" presId="urn:microsoft.com/office/officeart/2005/8/layout/StepDownProcess"/>
    <dgm:cxn modelId="{FAAF5F71-6A59-7D43-9138-E4F731F4EB7E}" type="presParOf" srcId="{19182A4D-E8E3-AE44-B71D-62C9629C17A4}" destId="{9B11835B-CABD-644E-B0E4-87D5B485735A}" srcOrd="0" destOrd="0" presId="urn:microsoft.com/office/officeart/2005/8/layout/StepDownProcess"/>
    <dgm:cxn modelId="{1734FDFB-D80D-3D44-913A-923C3908E123}" type="presParOf" srcId="{19182A4D-E8E3-AE44-B71D-62C9629C17A4}" destId="{14A7AA20-E2E0-BB4A-BA6A-9732F8BF8157}" srcOrd="1" destOrd="0" presId="urn:microsoft.com/office/officeart/2005/8/layout/StepDownProcess"/>
    <dgm:cxn modelId="{AF37563D-6F13-4B44-861E-8E360680017B}" type="presParOf" srcId="{19182A4D-E8E3-AE44-B71D-62C9629C17A4}" destId="{D9DB0C31-27EF-7542-BA28-14E33509D190}" srcOrd="2" destOrd="0" presId="urn:microsoft.com/office/officeart/2005/8/layout/StepDownProcess"/>
    <dgm:cxn modelId="{D1597FEE-C12A-4144-AD2F-8E2AAB13D97E}" type="presParOf" srcId="{1241EB67-3FAA-9E42-8C42-53165CC2FA9C}" destId="{B7B090EE-036D-1448-8246-D3DB4A49BAFF}" srcOrd="9" destOrd="0" presId="urn:microsoft.com/office/officeart/2005/8/layout/StepDownProcess"/>
    <dgm:cxn modelId="{57A28587-FF50-C44C-B63D-94E66CDF129D}" type="presParOf" srcId="{1241EB67-3FAA-9E42-8C42-53165CC2FA9C}" destId="{B5BC0360-73FA-1547-96E2-8A279C85DCB9}" srcOrd="10" destOrd="0" presId="urn:microsoft.com/office/officeart/2005/8/layout/StepDownProcess"/>
    <dgm:cxn modelId="{BACEF3B3-4938-6E41-955B-A6B21DF726C0}" type="presParOf" srcId="{B5BC0360-73FA-1547-96E2-8A279C85DCB9}" destId="{E9D485BA-6B26-5748-9D65-0D4627E549E2}"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AA4A0-38EA-A84C-A5A9-1CF791E92410}">
      <dsp:nvSpPr>
        <dsp:cNvPr id="0" name=""/>
        <dsp:cNvSpPr/>
      </dsp:nvSpPr>
      <dsp:spPr>
        <a:xfrm rot="5400000">
          <a:off x="1419445" y="802761"/>
          <a:ext cx="690997" cy="786676"/>
        </a:xfrm>
        <a:prstGeom prst="bentUpArrow">
          <a:avLst>
            <a:gd name="adj1" fmla="val 32840"/>
            <a:gd name="adj2" fmla="val 25000"/>
            <a:gd name="adj3" fmla="val 35780"/>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B25B3E0-3DAB-9E4C-9543-59AA86DDFC0B}">
      <dsp:nvSpPr>
        <dsp:cNvPr id="0" name=""/>
        <dsp:cNvSpPr/>
      </dsp:nvSpPr>
      <dsp:spPr>
        <a:xfrm>
          <a:off x="1236372" y="36776"/>
          <a:ext cx="1163233" cy="814225"/>
        </a:xfrm>
        <a:prstGeom prst="roundRect">
          <a:avLst>
            <a:gd name="adj" fmla="val 16670"/>
          </a:avLst>
        </a:prstGeom>
        <a:gradFill rotWithShape="0">
          <a:gsLst>
            <a:gs pos="0">
              <a:schemeClr val="accent3">
                <a:shade val="80000"/>
                <a:hueOff val="0"/>
                <a:satOff val="0"/>
                <a:lumOff val="0"/>
                <a:alphaOff val="0"/>
                <a:tint val="80000"/>
                <a:satMod val="107000"/>
                <a:lumMod val="103000"/>
              </a:schemeClr>
            </a:gs>
            <a:gs pos="100000">
              <a:schemeClr val="accent3">
                <a:shade val="80000"/>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Observable and quantifiable</a:t>
          </a:r>
        </a:p>
      </dsp:txBody>
      <dsp:txXfrm>
        <a:off x="1276126" y="76530"/>
        <a:ext cx="1083725" cy="734717"/>
      </dsp:txXfrm>
    </dsp:sp>
    <dsp:sp modelId="{4E226F65-69F4-C24A-9C34-85632ACCE251}">
      <dsp:nvSpPr>
        <dsp:cNvPr id="0" name=""/>
        <dsp:cNvSpPr/>
      </dsp:nvSpPr>
      <dsp:spPr>
        <a:xfrm>
          <a:off x="2399606" y="114431"/>
          <a:ext cx="846025" cy="658093"/>
        </a:xfrm>
        <a:prstGeom prst="rect">
          <a:avLst/>
        </a:prstGeom>
        <a:noFill/>
        <a:ln>
          <a:noFill/>
        </a:ln>
        <a:effectLst/>
      </dsp:spPr>
      <dsp:style>
        <a:lnRef idx="0">
          <a:scrgbClr r="0" g="0" b="0"/>
        </a:lnRef>
        <a:fillRef idx="0">
          <a:scrgbClr r="0" g="0" b="0"/>
        </a:fillRef>
        <a:effectRef idx="0">
          <a:scrgbClr r="0" g="0" b="0"/>
        </a:effectRef>
        <a:fontRef idx="minor"/>
      </dsp:style>
    </dsp:sp>
    <dsp:sp modelId="{72E51112-A076-3840-899A-0F753C588DFC}">
      <dsp:nvSpPr>
        <dsp:cNvPr id="0" name=""/>
        <dsp:cNvSpPr/>
      </dsp:nvSpPr>
      <dsp:spPr>
        <a:xfrm rot="5400000">
          <a:off x="2383889" y="1717405"/>
          <a:ext cx="690997" cy="786676"/>
        </a:xfrm>
        <a:prstGeom prst="bentUpArrow">
          <a:avLst>
            <a:gd name="adj1" fmla="val 32840"/>
            <a:gd name="adj2" fmla="val 25000"/>
            <a:gd name="adj3" fmla="val 35780"/>
          </a:avLst>
        </a:prstGeom>
        <a:solidFill>
          <a:schemeClr val="accent3">
            <a:tint val="50000"/>
            <a:hueOff val="-13225"/>
            <a:satOff val="-773"/>
            <a:lumOff val="2802"/>
            <a:alphaOff val="0"/>
          </a:schemeClr>
        </a:solidFill>
        <a:ln w="635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65EAA5C4-FB29-584F-BBE9-40E42CD6D668}">
      <dsp:nvSpPr>
        <dsp:cNvPr id="0" name=""/>
        <dsp:cNvSpPr/>
      </dsp:nvSpPr>
      <dsp:spPr>
        <a:xfrm>
          <a:off x="2200816" y="951420"/>
          <a:ext cx="1163233" cy="814225"/>
        </a:xfrm>
        <a:prstGeom prst="roundRect">
          <a:avLst>
            <a:gd name="adj" fmla="val 16670"/>
          </a:avLst>
        </a:prstGeom>
        <a:gradFill rotWithShape="0">
          <a:gsLst>
            <a:gs pos="0">
              <a:schemeClr val="accent3">
                <a:shade val="80000"/>
                <a:hueOff val="-90620"/>
                <a:satOff val="-2764"/>
                <a:lumOff val="5780"/>
                <a:alphaOff val="0"/>
                <a:tint val="80000"/>
                <a:satMod val="107000"/>
                <a:lumMod val="103000"/>
              </a:schemeClr>
            </a:gs>
            <a:gs pos="100000">
              <a:schemeClr val="accent3">
                <a:shade val="80000"/>
                <a:hueOff val="-90620"/>
                <a:satOff val="-2764"/>
                <a:lumOff val="578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Clear and measurable hypothesis</a:t>
          </a:r>
        </a:p>
      </dsp:txBody>
      <dsp:txXfrm>
        <a:off x="2240570" y="991174"/>
        <a:ext cx="1083725" cy="734717"/>
      </dsp:txXfrm>
    </dsp:sp>
    <dsp:sp modelId="{CECA268D-7244-2747-A3F2-7E05B15E5AFE}">
      <dsp:nvSpPr>
        <dsp:cNvPr id="0" name=""/>
        <dsp:cNvSpPr/>
      </dsp:nvSpPr>
      <dsp:spPr>
        <a:xfrm>
          <a:off x="3364050" y="1029075"/>
          <a:ext cx="846025" cy="658093"/>
        </a:xfrm>
        <a:prstGeom prst="rect">
          <a:avLst/>
        </a:prstGeom>
        <a:noFill/>
        <a:ln>
          <a:noFill/>
        </a:ln>
        <a:effectLst/>
      </dsp:spPr>
      <dsp:style>
        <a:lnRef idx="0">
          <a:scrgbClr r="0" g="0" b="0"/>
        </a:lnRef>
        <a:fillRef idx="0">
          <a:scrgbClr r="0" g="0" b="0"/>
        </a:fillRef>
        <a:effectRef idx="0">
          <a:scrgbClr r="0" g="0" b="0"/>
        </a:effectRef>
        <a:fontRef idx="minor"/>
      </dsp:style>
    </dsp:sp>
    <dsp:sp modelId="{E0643CF3-D73C-044A-B9DF-C7B627B35F0A}">
      <dsp:nvSpPr>
        <dsp:cNvPr id="0" name=""/>
        <dsp:cNvSpPr/>
      </dsp:nvSpPr>
      <dsp:spPr>
        <a:xfrm rot="5400000">
          <a:off x="3348333" y="2632049"/>
          <a:ext cx="690997" cy="786676"/>
        </a:xfrm>
        <a:prstGeom prst="bentUpArrow">
          <a:avLst>
            <a:gd name="adj1" fmla="val 32840"/>
            <a:gd name="adj2" fmla="val 25000"/>
            <a:gd name="adj3" fmla="val 35780"/>
          </a:avLst>
        </a:prstGeom>
        <a:solidFill>
          <a:schemeClr val="accent3">
            <a:tint val="50000"/>
            <a:hueOff val="-26451"/>
            <a:satOff val="-1547"/>
            <a:lumOff val="5604"/>
            <a:alphaOff val="0"/>
          </a:schemeClr>
        </a:solidFill>
        <a:ln w="635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7F7A3FC5-D581-5344-9BDE-A3CF130D5F95}">
      <dsp:nvSpPr>
        <dsp:cNvPr id="0" name=""/>
        <dsp:cNvSpPr/>
      </dsp:nvSpPr>
      <dsp:spPr>
        <a:xfrm>
          <a:off x="3165261" y="1866065"/>
          <a:ext cx="1163233" cy="814225"/>
        </a:xfrm>
        <a:prstGeom prst="roundRect">
          <a:avLst>
            <a:gd name="adj" fmla="val 16670"/>
          </a:avLst>
        </a:prstGeom>
        <a:gradFill rotWithShape="0">
          <a:gsLst>
            <a:gs pos="0">
              <a:schemeClr val="accent3">
                <a:shade val="80000"/>
                <a:hueOff val="-181240"/>
                <a:satOff val="-5528"/>
                <a:lumOff val="11560"/>
                <a:alphaOff val="0"/>
                <a:tint val="80000"/>
                <a:satMod val="107000"/>
                <a:lumMod val="103000"/>
              </a:schemeClr>
            </a:gs>
            <a:gs pos="100000">
              <a:schemeClr val="accent3">
                <a:shade val="80000"/>
                <a:hueOff val="-181240"/>
                <a:satOff val="-5528"/>
                <a:lumOff val="1156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Testable and falsifiable</a:t>
          </a:r>
        </a:p>
      </dsp:txBody>
      <dsp:txXfrm>
        <a:off x="3205015" y="1905819"/>
        <a:ext cx="1083725" cy="734717"/>
      </dsp:txXfrm>
    </dsp:sp>
    <dsp:sp modelId="{237DA9EA-36D0-F64F-B3C0-66081247BB4E}">
      <dsp:nvSpPr>
        <dsp:cNvPr id="0" name=""/>
        <dsp:cNvSpPr/>
      </dsp:nvSpPr>
      <dsp:spPr>
        <a:xfrm>
          <a:off x="4328494" y="1943720"/>
          <a:ext cx="846025" cy="658093"/>
        </a:xfrm>
        <a:prstGeom prst="rect">
          <a:avLst/>
        </a:prstGeom>
        <a:noFill/>
        <a:ln>
          <a:noFill/>
        </a:ln>
        <a:effectLst/>
      </dsp:spPr>
      <dsp:style>
        <a:lnRef idx="0">
          <a:scrgbClr r="0" g="0" b="0"/>
        </a:lnRef>
        <a:fillRef idx="0">
          <a:scrgbClr r="0" g="0" b="0"/>
        </a:fillRef>
        <a:effectRef idx="0">
          <a:scrgbClr r="0" g="0" b="0"/>
        </a:effectRef>
        <a:fontRef idx="minor"/>
      </dsp:style>
    </dsp:sp>
    <dsp:sp modelId="{E8E75A78-9232-3645-99E9-C423184C6739}">
      <dsp:nvSpPr>
        <dsp:cNvPr id="0" name=""/>
        <dsp:cNvSpPr/>
      </dsp:nvSpPr>
      <dsp:spPr>
        <a:xfrm rot="5400000">
          <a:off x="4312777" y="3546694"/>
          <a:ext cx="690997" cy="786676"/>
        </a:xfrm>
        <a:prstGeom prst="bentUpArrow">
          <a:avLst>
            <a:gd name="adj1" fmla="val 32840"/>
            <a:gd name="adj2" fmla="val 25000"/>
            <a:gd name="adj3" fmla="val 35780"/>
          </a:avLst>
        </a:prstGeom>
        <a:solidFill>
          <a:schemeClr val="accent3">
            <a:tint val="50000"/>
            <a:hueOff val="-39676"/>
            <a:satOff val="-2320"/>
            <a:lumOff val="8407"/>
            <a:alphaOff val="0"/>
          </a:schemeClr>
        </a:solidFill>
        <a:ln w="635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A0FB986-1DCF-794F-B3F7-BDC748555772}">
      <dsp:nvSpPr>
        <dsp:cNvPr id="0" name=""/>
        <dsp:cNvSpPr/>
      </dsp:nvSpPr>
      <dsp:spPr>
        <a:xfrm>
          <a:off x="4129705" y="2780709"/>
          <a:ext cx="1163233" cy="814225"/>
        </a:xfrm>
        <a:prstGeom prst="roundRect">
          <a:avLst>
            <a:gd name="adj" fmla="val 16670"/>
          </a:avLst>
        </a:prstGeom>
        <a:gradFill rotWithShape="0">
          <a:gsLst>
            <a:gs pos="0">
              <a:schemeClr val="accent3">
                <a:shade val="80000"/>
                <a:hueOff val="-271860"/>
                <a:satOff val="-8291"/>
                <a:lumOff val="17341"/>
                <a:alphaOff val="0"/>
                <a:tint val="80000"/>
                <a:satMod val="107000"/>
                <a:lumMod val="103000"/>
              </a:schemeClr>
            </a:gs>
            <a:gs pos="100000">
              <a:schemeClr val="accent3">
                <a:shade val="80000"/>
                <a:hueOff val="-271860"/>
                <a:satOff val="-8291"/>
                <a:lumOff val="1734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Well designed and reproducible</a:t>
          </a:r>
        </a:p>
      </dsp:txBody>
      <dsp:txXfrm>
        <a:off x="4169459" y="2820463"/>
        <a:ext cx="1083725" cy="734717"/>
      </dsp:txXfrm>
    </dsp:sp>
    <dsp:sp modelId="{D92B41E9-E3F0-5546-94EB-B858F7D5B2F3}">
      <dsp:nvSpPr>
        <dsp:cNvPr id="0" name=""/>
        <dsp:cNvSpPr/>
      </dsp:nvSpPr>
      <dsp:spPr>
        <a:xfrm>
          <a:off x="5292938" y="2858364"/>
          <a:ext cx="846025" cy="658093"/>
        </a:xfrm>
        <a:prstGeom prst="rect">
          <a:avLst/>
        </a:prstGeom>
        <a:noFill/>
        <a:ln>
          <a:noFill/>
        </a:ln>
        <a:effectLst/>
      </dsp:spPr>
      <dsp:style>
        <a:lnRef idx="0">
          <a:scrgbClr r="0" g="0" b="0"/>
        </a:lnRef>
        <a:fillRef idx="0">
          <a:scrgbClr r="0" g="0" b="0"/>
        </a:fillRef>
        <a:effectRef idx="0">
          <a:scrgbClr r="0" g="0" b="0"/>
        </a:effectRef>
        <a:fontRef idx="minor"/>
      </dsp:style>
    </dsp:sp>
    <dsp:sp modelId="{9B11835B-CABD-644E-B0E4-87D5B485735A}">
      <dsp:nvSpPr>
        <dsp:cNvPr id="0" name=""/>
        <dsp:cNvSpPr/>
      </dsp:nvSpPr>
      <dsp:spPr>
        <a:xfrm rot="5400000">
          <a:off x="5277222" y="4461338"/>
          <a:ext cx="690997" cy="786676"/>
        </a:xfrm>
        <a:prstGeom prst="bentUpArrow">
          <a:avLst>
            <a:gd name="adj1" fmla="val 32840"/>
            <a:gd name="adj2" fmla="val 25000"/>
            <a:gd name="adj3" fmla="val 35780"/>
          </a:avLst>
        </a:prstGeom>
        <a:solidFill>
          <a:schemeClr val="accent3">
            <a:tint val="50000"/>
            <a:hueOff val="-52901"/>
            <a:satOff val="-3094"/>
            <a:lumOff val="11209"/>
            <a:alphaOff val="0"/>
          </a:schemeClr>
        </a:solidFill>
        <a:ln w="635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4A7AA20-E2E0-BB4A-BA6A-9732F8BF8157}">
      <dsp:nvSpPr>
        <dsp:cNvPr id="0" name=""/>
        <dsp:cNvSpPr/>
      </dsp:nvSpPr>
      <dsp:spPr>
        <a:xfrm>
          <a:off x="5094149" y="3695353"/>
          <a:ext cx="1163233" cy="814225"/>
        </a:xfrm>
        <a:prstGeom prst="roundRect">
          <a:avLst>
            <a:gd name="adj" fmla="val 16670"/>
          </a:avLst>
        </a:prstGeom>
        <a:gradFill rotWithShape="0">
          <a:gsLst>
            <a:gs pos="0">
              <a:schemeClr val="accent3">
                <a:shade val="80000"/>
                <a:hueOff val="-362480"/>
                <a:satOff val="-11055"/>
                <a:lumOff val="23121"/>
                <a:alphaOff val="0"/>
                <a:tint val="80000"/>
                <a:satMod val="107000"/>
                <a:lumMod val="103000"/>
              </a:schemeClr>
            </a:gs>
            <a:gs pos="100000">
              <a:schemeClr val="accent3">
                <a:shade val="80000"/>
                <a:hueOff val="-362480"/>
                <a:satOff val="-11055"/>
                <a:lumOff val="2312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Logical Conclusions</a:t>
          </a:r>
        </a:p>
      </dsp:txBody>
      <dsp:txXfrm>
        <a:off x="5133903" y="3735107"/>
        <a:ext cx="1083725" cy="734717"/>
      </dsp:txXfrm>
    </dsp:sp>
    <dsp:sp modelId="{D9DB0C31-27EF-7542-BA28-14E33509D190}">
      <dsp:nvSpPr>
        <dsp:cNvPr id="0" name=""/>
        <dsp:cNvSpPr/>
      </dsp:nvSpPr>
      <dsp:spPr>
        <a:xfrm>
          <a:off x="6257383" y="3773008"/>
          <a:ext cx="846025" cy="658093"/>
        </a:xfrm>
        <a:prstGeom prst="rect">
          <a:avLst/>
        </a:prstGeom>
        <a:noFill/>
        <a:ln>
          <a:noFill/>
        </a:ln>
        <a:effectLst/>
      </dsp:spPr>
      <dsp:style>
        <a:lnRef idx="0">
          <a:scrgbClr r="0" g="0" b="0"/>
        </a:lnRef>
        <a:fillRef idx="0">
          <a:scrgbClr r="0" g="0" b="0"/>
        </a:fillRef>
        <a:effectRef idx="0">
          <a:scrgbClr r="0" g="0" b="0"/>
        </a:effectRef>
        <a:fontRef idx="minor"/>
      </dsp:style>
    </dsp:sp>
    <dsp:sp modelId="{E9D485BA-6B26-5748-9D65-0D4627E549E2}">
      <dsp:nvSpPr>
        <dsp:cNvPr id="0" name=""/>
        <dsp:cNvSpPr/>
      </dsp:nvSpPr>
      <dsp:spPr>
        <a:xfrm>
          <a:off x="6058593" y="4609997"/>
          <a:ext cx="1163233" cy="814225"/>
        </a:xfrm>
        <a:prstGeom prst="roundRect">
          <a:avLst>
            <a:gd name="adj" fmla="val 16670"/>
          </a:avLst>
        </a:prstGeom>
        <a:gradFill rotWithShape="0">
          <a:gsLst>
            <a:gs pos="0">
              <a:schemeClr val="accent3">
                <a:shade val="80000"/>
                <a:hueOff val="-453100"/>
                <a:satOff val="-13819"/>
                <a:lumOff val="28901"/>
                <a:alphaOff val="0"/>
                <a:tint val="80000"/>
                <a:satMod val="107000"/>
                <a:lumMod val="103000"/>
              </a:schemeClr>
            </a:gs>
            <a:gs pos="100000">
              <a:schemeClr val="accent3">
                <a:shade val="80000"/>
                <a:hueOff val="-453100"/>
                <a:satOff val="-13819"/>
                <a:lumOff val="2890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Peer-Review</a:t>
          </a:r>
        </a:p>
      </dsp:txBody>
      <dsp:txXfrm>
        <a:off x="6098347" y="4649751"/>
        <a:ext cx="1083725" cy="73471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8/18/21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F811066-0135-4CAA-8AD4-89A97190AC00}"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20</a:t>
            </a:fld>
            <a:endParaRPr lang="en-US"/>
          </a:p>
        </p:txBody>
      </p:sp>
    </p:spTree>
    <p:extLst>
      <p:ext uri="{BB962C8B-B14F-4D97-AF65-F5344CB8AC3E}">
        <p14:creationId xmlns:p14="http://schemas.microsoft.com/office/powerpoint/2010/main" val="3893371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21</a:t>
            </a:fld>
            <a:endParaRPr lang="en-US"/>
          </a:p>
        </p:txBody>
      </p:sp>
    </p:spTree>
    <p:extLst>
      <p:ext uri="{BB962C8B-B14F-4D97-AF65-F5344CB8AC3E}">
        <p14:creationId xmlns:p14="http://schemas.microsoft.com/office/powerpoint/2010/main" val="336741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22222"/>
                </a:solidFill>
                <a:effectLst/>
                <a:latin typeface="Lato"/>
              </a:rPr>
              <a:t>It is easy to identify a deer as male when you see his huge antlers, or a peacock as male by his stunning set of colorful tail feathers. This process happens when females mate with males that they think have the sexiest traits. </a:t>
            </a:r>
          </a:p>
          <a:p>
            <a:endParaRPr lang="en-US" b="0" i="0" dirty="0">
              <a:solidFill>
                <a:srgbClr val="222222"/>
              </a:solidFill>
              <a:effectLst/>
              <a:latin typeface="Lato"/>
            </a:endParaRPr>
          </a:p>
          <a:p>
            <a:r>
              <a:rPr lang="en-US" b="0" i="0" dirty="0">
                <a:solidFill>
                  <a:srgbClr val="222222"/>
                </a:solidFill>
                <a:effectLst/>
                <a:latin typeface="Lato"/>
              </a:rPr>
              <a:t>rhesus macaques are mostly vegetarians, so they don’t need long canines for the same purpose as other meat-eating species that use them to catch prey. Second, male rhesus macaques often bare their teeth at other males when they are competing for mates. Females could see the long canines as a sign of good genes and may prefer to mate with that trait. </a:t>
            </a:r>
            <a:endParaRPr lang="en-US" dirty="0"/>
          </a:p>
        </p:txBody>
      </p:sp>
      <p:sp>
        <p:nvSpPr>
          <p:cNvPr id="4" name="Slide Number Placeholder 3"/>
          <p:cNvSpPr>
            <a:spLocks noGrp="1"/>
          </p:cNvSpPr>
          <p:nvPr>
            <p:ph type="sldNum" sz="quarter" idx="5"/>
          </p:nvPr>
        </p:nvSpPr>
        <p:spPr/>
        <p:txBody>
          <a:bodyPr/>
          <a:lstStyle/>
          <a:p>
            <a:fld id="{9BE724FE-1ADA-4300-AB5C-ED0F0DCAC1AA}" type="slidenum">
              <a:rPr lang="en-US" smtClean="0"/>
              <a:t>3</a:t>
            </a:fld>
            <a:endParaRPr lang="en-US"/>
          </a:p>
        </p:txBody>
      </p:sp>
    </p:spTree>
    <p:extLst>
      <p:ext uri="{BB962C8B-B14F-4D97-AF65-F5344CB8AC3E}">
        <p14:creationId xmlns:p14="http://schemas.microsoft.com/office/powerpoint/2010/main" val="266801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AF7C69C-1702-4E3E-8751-6CBC2C7D1E2A}" type="slidenum">
              <a:rPr lang="en-US" altLang="en-US" smtClean="0"/>
              <a:pPr>
                <a:defRPr/>
              </a:pPr>
              <a:t>7</a:t>
            </a:fld>
            <a:endParaRPr lang="en-US" altLang="en-US"/>
          </a:p>
        </p:txBody>
      </p:sp>
    </p:spTree>
    <p:extLst>
      <p:ext uri="{BB962C8B-B14F-4D97-AF65-F5344CB8AC3E}">
        <p14:creationId xmlns:p14="http://schemas.microsoft.com/office/powerpoint/2010/main" val="1738796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Many fields in science began as descriptive fields… relying heavily on observations </a:t>
            </a:r>
          </a:p>
          <a:p>
            <a:r>
              <a:rPr lang="en-US" dirty="0"/>
              <a:t>One example is…</a:t>
            </a:r>
          </a:p>
          <a:p>
            <a:endParaRPr lang="en-US" dirty="0"/>
          </a:p>
          <a:p>
            <a:r>
              <a:rPr lang="en-US" dirty="0"/>
              <a:t>There are generally two common groupings. (1) Descriptive studies, and (2) Hypothesis-testing studies </a:t>
            </a:r>
          </a:p>
          <a:p>
            <a:r>
              <a:rPr lang="en-US" dirty="0"/>
              <a:t>Descriptive = “what”, hypothesis testing = “when”, “why”, “how”</a:t>
            </a:r>
          </a:p>
          <a:p>
            <a:endParaRPr lang="en-US" dirty="0"/>
          </a:p>
          <a:p>
            <a:r>
              <a:rPr lang="en-US" dirty="0"/>
              <a:t>Over time, we have become a hypothesis testing field. All of the following study types are hypothesis testing. However it is important to note that they also require observation. It is the additional of hypothesis-testing that sets them apart. </a:t>
            </a:r>
          </a:p>
        </p:txBody>
      </p:sp>
      <p:sp>
        <p:nvSpPr>
          <p:cNvPr id="4" name="Slide Number Placeholder 3"/>
          <p:cNvSpPr>
            <a:spLocks noGrp="1"/>
          </p:cNvSpPr>
          <p:nvPr>
            <p:ph type="sldNum" sz="quarter" idx="5"/>
          </p:nvPr>
        </p:nvSpPr>
        <p:spPr/>
        <p:txBody>
          <a:bodyPr/>
          <a:lstStyle/>
          <a:p>
            <a:fld id="{9BE724FE-1ADA-4300-AB5C-ED0F0DCAC1AA}" type="slidenum">
              <a:rPr lang="en-US" smtClean="0"/>
              <a:t>9</a:t>
            </a:fld>
            <a:endParaRPr lang="en-US"/>
          </a:p>
        </p:txBody>
      </p:sp>
    </p:spTree>
    <p:extLst>
      <p:ext uri="{BB962C8B-B14F-4D97-AF65-F5344CB8AC3E}">
        <p14:creationId xmlns:p14="http://schemas.microsoft.com/office/powerpoint/2010/main" val="397093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what degree… can not tell you causation. Correlations are statistics. </a:t>
            </a:r>
          </a:p>
        </p:txBody>
      </p:sp>
      <p:sp>
        <p:nvSpPr>
          <p:cNvPr id="4" name="Slide Number Placeholder 3"/>
          <p:cNvSpPr>
            <a:spLocks noGrp="1"/>
          </p:cNvSpPr>
          <p:nvPr>
            <p:ph type="sldNum" sz="quarter" idx="5"/>
          </p:nvPr>
        </p:nvSpPr>
        <p:spPr/>
        <p:txBody>
          <a:bodyPr/>
          <a:lstStyle/>
          <a:p>
            <a:fld id="{9BE724FE-1ADA-4300-AB5C-ED0F0DCAC1AA}" type="slidenum">
              <a:rPr lang="en-US" smtClean="0"/>
              <a:t>11</a:t>
            </a:fld>
            <a:endParaRPr lang="en-US"/>
          </a:p>
        </p:txBody>
      </p:sp>
    </p:spTree>
    <p:extLst>
      <p:ext uri="{BB962C8B-B14F-4D97-AF65-F5344CB8AC3E}">
        <p14:creationId xmlns:p14="http://schemas.microsoft.com/office/powerpoint/2010/main" val="4106265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found that insect damaged roots could attract worms that would kill insect pests!</a:t>
            </a:r>
          </a:p>
          <a:p>
            <a:endParaRPr lang="en-US" dirty="0"/>
          </a:p>
          <a:p>
            <a:r>
              <a:rPr lang="en-US" dirty="0"/>
              <a:t>More insect parasitic worms (entomopathogenic nematodes, Y axis) were attracted to insect damaged roots. (A) We see that plants infested with root feeding insects attract more insect-killing nematodes. This trend continued as we found the nematodes preferred the insects feeding on roots over insects alone (B) and also more than plant roots damaged mechanically or blank soil (C).</a:t>
            </a:r>
          </a:p>
          <a:p>
            <a:endParaRPr lang="en-US" dirty="0"/>
          </a:p>
          <a:p>
            <a:endParaRPr lang="en-US" dirty="0"/>
          </a:p>
        </p:txBody>
      </p:sp>
      <p:sp>
        <p:nvSpPr>
          <p:cNvPr id="4" name="Slide Number Placeholder 3"/>
          <p:cNvSpPr>
            <a:spLocks noGrp="1"/>
          </p:cNvSpPr>
          <p:nvPr>
            <p:ph type="sldNum" sz="quarter" idx="5"/>
          </p:nvPr>
        </p:nvSpPr>
        <p:spPr/>
        <p:txBody>
          <a:bodyPr/>
          <a:lstStyle/>
          <a:p>
            <a:fld id="{9BE724FE-1ADA-4300-AB5C-ED0F0DCAC1AA}" type="slidenum">
              <a:rPr lang="en-US" smtClean="0"/>
              <a:t>13</a:t>
            </a:fld>
            <a:endParaRPr lang="en-US"/>
          </a:p>
        </p:txBody>
      </p:sp>
    </p:spTree>
    <p:extLst>
      <p:ext uri="{BB962C8B-B14F-4D97-AF65-F5344CB8AC3E}">
        <p14:creationId xmlns:p14="http://schemas.microsoft.com/office/powerpoint/2010/main" val="1603682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15</a:t>
            </a:fld>
            <a:endParaRPr lang="en-US"/>
          </a:p>
        </p:txBody>
      </p:sp>
    </p:spTree>
    <p:extLst>
      <p:ext uri="{BB962C8B-B14F-4D97-AF65-F5344CB8AC3E}">
        <p14:creationId xmlns:p14="http://schemas.microsoft.com/office/powerpoint/2010/main" val="4158362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16</a:t>
            </a:fld>
            <a:endParaRPr lang="en-US"/>
          </a:p>
        </p:txBody>
      </p:sp>
    </p:spTree>
    <p:extLst>
      <p:ext uri="{BB962C8B-B14F-4D97-AF65-F5344CB8AC3E}">
        <p14:creationId xmlns:p14="http://schemas.microsoft.com/office/powerpoint/2010/main" val="338278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18</a:t>
            </a:fld>
            <a:endParaRPr lang="en-US"/>
          </a:p>
        </p:txBody>
      </p:sp>
    </p:spTree>
    <p:extLst>
      <p:ext uri="{BB962C8B-B14F-4D97-AF65-F5344CB8AC3E}">
        <p14:creationId xmlns:p14="http://schemas.microsoft.com/office/powerpoint/2010/main" val="704734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102BAB4-8B8D-41DD-85C7-81A0CA962007}" type="datetimeFigureOut">
              <a:rPr lang="en-US" smtClean="0"/>
              <a:t>8/18/21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3890072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02BAB4-8B8D-41DD-85C7-81A0CA962007}" type="datetimeFigureOut">
              <a:rPr lang="en-US" smtClean="0"/>
              <a:t>8/18/21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1298480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02BAB4-8B8D-41DD-85C7-81A0CA962007}" type="datetimeFigureOut">
              <a:rPr lang="en-US" smtClean="0"/>
              <a:t>8/18/21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2335948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02BAB4-8B8D-41DD-85C7-81A0CA962007}" type="datetimeFigureOut">
              <a:rPr lang="en-US" smtClean="0"/>
              <a:t>8/18/21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148031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102BAB4-8B8D-41DD-85C7-81A0CA962007}" type="datetimeFigureOut">
              <a:rPr lang="en-US" smtClean="0"/>
              <a:t>8/18/21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80699603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102BAB4-8B8D-41DD-85C7-81A0CA962007}" type="datetimeFigureOut">
              <a:rPr lang="en-US" smtClean="0"/>
              <a:t>8/18/21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3034258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102BAB4-8B8D-41DD-85C7-81A0CA962007}" type="datetimeFigureOut">
              <a:rPr lang="en-US" smtClean="0"/>
              <a:t>8/18/21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4824F-EBE0-443F-8A8F-F64816AF04D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757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02BAB4-8B8D-41DD-85C7-81A0CA962007}" type="datetimeFigureOut">
              <a:rPr lang="en-US" smtClean="0"/>
              <a:t>8/18/21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297554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2BAB4-8B8D-41DD-85C7-81A0CA962007}" type="datetimeFigureOut">
              <a:rPr lang="en-US" smtClean="0"/>
              <a:t>8/18/21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3334751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102BAB4-8B8D-41DD-85C7-81A0CA962007}" type="datetimeFigureOut">
              <a:rPr lang="en-US" smtClean="0"/>
              <a:t>8/18/21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333055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102BAB4-8B8D-41DD-85C7-81A0CA962007}" type="datetimeFigureOut">
              <a:rPr lang="en-US" smtClean="0"/>
              <a:t>8/18/21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1964384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102BAB4-8B8D-41DD-85C7-81A0CA962007}" type="datetimeFigureOut">
              <a:rPr lang="en-US" smtClean="0"/>
              <a:t>8/18/21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044824F-EBE0-443F-8A8F-F64816AF04DC}" type="slidenum">
              <a:rPr lang="en-US" smtClean="0"/>
              <a:t>‹#›</a:t>
            </a:fld>
            <a:endParaRPr lang="en-US"/>
          </a:p>
        </p:txBody>
      </p:sp>
    </p:spTree>
    <p:extLst>
      <p:ext uri="{BB962C8B-B14F-4D97-AF65-F5344CB8AC3E}">
        <p14:creationId xmlns:p14="http://schemas.microsoft.com/office/powerpoint/2010/main" val="235593526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Scientific Method</a:t>
            </a:r>
          </a:p>
        </p:txBody>
      </p:sp>
      <p:sp>
        <p:nvSpPr>
          <p:cNvPr id="3" name="Subtitle 2"/>
          <p:cNvSpPr>
            <a:spLocks noGrp="1"/>
          </p:cNvSpPr>
          <p:nvPr>
            <p:ph type="subTitle" idx="1"/>
          </p:nvPr>
        </p:nvSpPr>
        <p:spPr/>
        <p:txBody>
          <a:bodyPr/>
          <a:lstStyle/>
          <a:p>
            <a:r>
              <a:rPr lang="en-US" dirty="0"/>
              <a:t>Evaluating Representation in Science through a Peer-Reviewed Research Study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708B-82D8-42AF-BF86-85EA23D09200}"/>
              </a:ext>
            </a:extLst>
          </p:cNvPr>
          <p:cNvSpPr>
            <a:spLocks noGrp="1"/>
          </p:cNvSpPr>
          <p:nvPr>
            <p:ph type="title"/>
          </p:nvPr>
        </p:nvSpPr>
        <p:spPr/>
        <p:txBody>
          <a:bodyPr/>
          <a:lstStyle/>
          <a:p>
            <a:r>
              <a:rPr lang="en-US" dirty="0"/>
              <a:t>Types of scientific studies</a:t>
            </a:r>
          </a:p>
        </p:txBody>
      </p:sp>
      <p:sp>
        <p:nvSpPr>
          <p:cNvPr id="4" name="Text Placeholder 3">
            <a:extLst>
              <a:ext uri="{FF2B5EF4-FFF2-40B4-BE49-F238E27FC236}">
                <a16:creationId xmlns:a16="http://schemas.microsoft.com/office/drawing/2014/main" id="{7210D76B-D3F3-4A9C-B7D8-EA1E41BE5F55}"/>
              </a:ext>
            </a:extLst>
          </p:cNvPr>
          <p:cNvSpPr>
            <a:spLocks noGrp="1"/>
          </p:cNvSpPr>
          <p:nvPr>
            <p:ph type="body" sz="half" idx="2"/>
          </p:nvPr>
        </p:nvSpPr>
        <p:spPr/>
        <p:txBody>
          <a:bodyPr>
            <a:normAutofit/>
          </a:bodyPr>
          <a:lstStyle/>
          <a:p>
            <a:r>
              <a:rPr lang="en-US" sz="2400" b="1" dirty="0"/>
              <a:t>Analytical: </a:t>
            </a:r>
            <a:r>
              <a:rPr lang="en-US" sz="2400" dirty="0"/>
              <a:t>Looking for patterns in the data</a:t>
            </a:r>
          </a:p>
        </p:txBody>
      </p:sp>
      <p:pic>
        <p:nvPicPr>
          <p:cNvPr id="6" name="Picture 5">
            <a:extLst>
              <a:ext uri="{FF2B5EF4-FFF2-40B4-BE49-F238E27FC236}">
                <a16:creationId xmlns:a16="http://schemas.microsoft.com/office/drawing/2014/main" id="{DD59C823-5C82-43E5-9505-79318FA58D2B}"/>
              </a:ext>
            </a:extLst>
          </p:cNvPr>
          <p:cNvPicPr>
            <a:picLocks noChangeAspect="1"/>
          </p:cNvPicPr>
          <p:nvPr/>
        </p:nvPicPr>
        <p:blipFill>
          <a:blip r:embed="rId2"/>
          <a:stretch>
            <a:fillRect/>
          </a:stretch>
        </p:blipFill>
        <p:spPr>
          <a:xfrm>
            <a:off x="8217658" y="5370323"/>
            <a:ext cx="2450342" cy="599058"/>
          </a:xfrm>
          <a:prstGeom prst="rect">
            <a:avLst/>
          </a:prstGeom>
        </p:spPr>
      </p:pic>
      <p:pic>
        <p:nvPicPr>
          <p:cNvPr id="8" name="Picture 7">
            <a:extLst>
              <a:ext uri="{FF2B5EF4-FFF2-40B4-BE49-F238E27FC236}">
                <a16:creationId xmlns:a16="http://schemas.microsoft.com/office/drawing/2014/main" id="{35FAF65A-AB49-458C-A8D3-A126C5E4B855}"/>
              </a:ext>
            </a:extLst>
          </p:cNvPr>
          <p:cNvPicPr>
            <a:picLocks noChangeAspect="1"/>
          </p:cNvPicPr>
          <p:nvPr/>
        </p:nvPicPr>
        <p:blipFill rotWithShape="1">
          <a:blip r:embed="rId3"/>
          <a:srcRect t="19144" b="15181"/>
          <a:stretch/>
        </p:blipFill>
        <p:spPr>
          <a:xfrm>
            <a:off x="8217658" y="857251"/>
            <a:ext cx="2450342" cy="1076606"/>
          </a:xfrm>
          <a:prstGeom prst="rect">
            <a:avLst/>
          </a:prstGeom>
        </p:spPr>
      </p:pic>
      <p:pic>
        <p:nvPicPr>
          <p:cNvPr id="10" name="Picture 9">
            <a:extLst>
              <a:ext uri="{FF2B5EF4-FFF2-40B4-BE49-F238E27FC236}">
                <a16:creationId xmlns:a16="http://schemas.microsoft.com/office/drawing/2014/main" id="{B20B8B59-F773-46FD-A9C5-BF70A4BC8336}"/>
              </a:ext>
            </a:extLst>
          </p:cNvPr>
          <p:cNvPicPr>
            <a:picLocks noChangeAspect="1"/>
          </p:cNvPicPr>
          <p:nvPr/>
        </p:nvPicPr>
        <p:blipFill>
          <a:blip r:embed="rId4"/>
          <a:stretch>
            <a:fillRect/>
          </a:stretch>
        </p:blipFill>
        <p:spPr>
          <a:xfrm>
            <a:off x="8217658" y="3539607"/>
            <a:ext cx="2450342" cy="1830716"/>
          </a:xfrm>
          <a:prstGeom prst="rect">
            <a:avLst/>
          </a:prstGeom>
        </p:spPr>
      </p:pic>
      <p:pic>
        <p:nvPicPr>
          <p:cNvPr id="12" name="Picture 11">
            <a:extLst>
              <a:ext uri="{FF2B5EF4-FFF2-40B4-BE49-F238E27FC236}">
                <a16:creationId xmlns:a16="http://schemas.microsoft.com/office/drawing/2014/main" id="{EC3ED557-B743-46EE-91B0-68163024E5AC}"/>
              </a:ext>
            </a:extLst>
          </p:cNvPr>
          <p:cNvPicPr>
            <a:picLocks noChangeAspect="1"/>
          </p:cNvPicPr>
          <p:nvPr/>
        </p:nvPicPr>
        <p:blipFill>
          <a:blip r:embed="rId5"/>
          <a:stretch>
            <a:fillRect/>
          </a:stretch>
        </p:blipFill>
        <p:spPr>
          <a:xfrm>
            <a:off x="8217658" y="1979705"/>
            <a:ext cx="2450342" cy="1514054"/>
          </a:xfrm>
          <a:prstGeom prst="rect">
            <a:avLst/>
          </a:prstGeom>
        </p:spPr>
      </p:pic>
      <p:pic>
        <p:nvPicPr>
          <p:cNvPr id="14" name="Picture 13">
            <a:extLst>
              <a:ext uri="{FF2B5EF4-FFF2-40B4-BE49-F238E27FC236}">
                <a16:creationId xmlns:a16="http://schemas.microsoft.com/office/drawing/2014/main" id="{3EF857A3-20E0-4E12-A565-BF01F322DA05}"/>
              </a:ext>
            </a:extLst>
          </p:cNvPr>
          <p:cNvPicPr>
            <a:picLocks noChangeAspect="1"/>
          </p:cNvPicPr>
          <p:nvPr/>
        </p:nvPicPr>
        <p:blipFill>
          <a:blip r:embed="rId6"/>
          <a:stretch>
            <a:fillRect/>
          </a:stretch>
        </p:blipFill>
        <p:spPr>
          <a:xfrm>
            <a:off x="6093953" y="857250"/>
            <a:ext cx="1488084" cy="1076606"/>
          </a:xfrm>
          <a:prstGeom prst="rect">
            <a:avLst/>
          </a:prstGeom>
        </p:spPr>
      </p:pic>
      <p:pic>
        <p:nvPicPr>
          <p:cNvPr id="16" name="Picture 15">
            <a:extLst>
              <a:ext uri="{FF2B5EF4-FFF2-40B4-BE49-F238E27FC236}">
                <a16:creationId xmlns:a16="http://schemas.microsoft.com/office/drawing/2014/main" id="{9954E736-ACF6-4098-AD40-4D9E6F826E9B}"/>
              </a:ext>
            </a:extLst>
          </p:cNvPr>
          <p:cNvPicPr>
            <a:picLocks noChangeAspect="1"/>
          </p:cNvPicPr>
          <p:nvPr/>
        </p:nvPicPr>
        <p:blipFill>
          <a:blip r:embed="rId7"/>
          <a:stretch>
            <a:fillRect/>
          </a:stretch>
        </p:blipFill>
        <p:spPr>
          <a:xfrm>
            <a:off x="6093507" y="3095125"/>
            <a:ext cx="1505858" cy="1302566"/>
          </a:xfrm>
          <a:prstGeom prst="rect">
            <a:avLst/>
          </a:prstGeom>
        </p:spPr>
      </p:pic>
      <p:pic>
        <p:nvPicPr>
          <p:cNvPr id="18" name="Picture 2" descr="Image result for island dwarf species">
            <a:extLst>
              <a:ext uri="{FF2B5EF4-FFF2-40B4-BE49-F238E27FC236}">
                <a16:creationId xmlns:a16="http://schemas.microsoft.com/office/drawing/2014/main" id="{6E40F9C5-3B9A-4D44-A088-AABEB221B5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3952" y="1933857"/>
            <a:ext cx="1517444" cy="11612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3FFF2E17-374E-4F6D-8E0D-9835D0C14B97}"/>
              </a:ext>
            </a:extLst>
          </p:cNvPr>
          <p:cNvPicPr>
            <a:picLocks noChangeAspect="1"/>
          </p:cNvPicPr>
          <p:nvPr/>
        </p:nvPicPr>
        <p:blipFill rotWithShape="1">
          <a:blip r:embed="rId9"/>
          <a:srcRect l="44478" b="12436"/>
          <a:stretch/>
        </p:blipFill>
        <p:spPr>
          <a:xfrm>
            <a:off x="6093507" y="4397691"/>
            <a:ext cx="1524675" cy="1603060"/>
          </a:xfrm>
          <a:prstGeom prst="rect">
            <a:avLst/>
          </a:prstGeom>
        </p:spPr>
      </p:pic>
      <p:pic>
        <p:nvPicPr>
          <p:cNvPr id="23" name="Picture 22">
            <a:extLst>
              <a:ext uri="{FF2B5EF4-FFF2-40B4-BE49-F238E27FC236}">
                <a16:creationId xmlns:a16="http://schemas.microsoft.com/office/drawing/2014/main" id="{EB642289-FF1F-4482-ACF0-5C1C4E647FE7}"/>
              </a:ext>
            </a:extLst>
          </p:cNvPr>
          <p:cNvPicPr>
            <a:picLocks noChangeAspect="1"/>
          </p:cNvPicPr>
          <p:nvPr/>
        </p:nvPicPr>
        <p:blipFill>
          <a:blip r:embed="rId10"/>
          <a:stretch>
            <a:fillRect/>
          </a:stretch>
        </p:blipFill>
        <p:spPr>
          <a:xfrm>
            <a:off x="7869324" y="4342454"/>
            <a:ext cx="734303" cy="6447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21AC5065-1504-493B-AB13-5F229DDD0688}"/>
              </a:ext>
            </a:extLst>
          </p:cNvPr>
          <p:cNvPicPr>
            <a:picLocks noChangeAspect="1"/>
          </p:cNvPicPr>
          <p:nvPr/>
        </p:nvPicPr>
        <p:blipFill>
          <a:blip r:embed="rId11"/>
          <a:stretch>
            <a:fillRect/>
          </a:stretch>
        </p:blipFill>
        <p:spPr>
          <a:xfrm>
            <a:off x="7850507" y="3743395"/>
            <a:ext cx="734303" cy="5432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1856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708B-82D8-42AF-BF86-85EA23D09200}"/>
              </a:ext>
            </a:extLst>
          </p:cNvPr>
          <p:cNvSpPr>
            <a:spLocks noGrp="1"/>
          </p:cNvSpPr>
          <p:nvPr>
            <p:ph type="title"/>
          </p:nvPr>
        </p:nvSpPr>
        <p:spPr/>
        <p:txBody>
          <a:bodyPr/>
          <a:lstStyle/>
          <a:p>
            <a:r>
              <a:rPr lang="en-US" dirty="0"/>
              <a:t>Types of scientific studies</a:t>
            </a:r>
          </a:p>
        </p:txBody>
      </p:sp>
      <p:sp>
        <p:nvSpPr>
          <p:cNvPr id="4" name="Text Placeholder 3">
            <a:extLst>
              <a:ext uri="{FF2B5EF4-FFF2-40B4-BE49-F238E27FC236}">
                <a16:creationId xmlns:a16="http://schemas.microsoft.com/office/drawing/2014/main" id="{7210D76B-D3F3-4A9C-B7D8-EA1E41BE5F55}"/>
              </a:ext>
            </a:extLst>
          </p:cNvPr>
          <p:cNvSpPr>
            <a:spLocks noGrp="1"/>
          </p:cNvSpPr>
          <p:nvPr>
            <p:ph type="body" sz="half" idx="2"/>
          </p:nvPr>
        </p:nvSpPr>
        <p:spPr/>
        <p:txBody>
          <a:bodyPr>
            <a:normAutofit/>
          </a:bodyPr>
          <a:lstStyle/>
          <a:p>
            <a:r>
              <a:rPr lang="en-US" sz="2400" b="1" dirty="0"/>
              <a:t>Correlation: </a:t>
            </a:r>
            <a:r>
              <a:rPr lang="en-US" sz="2400" dirty="0"/>
              <a:t>One or more parameters behaves in an interrelated manner</a:t>
            </a:r>
          </a:p>
        </p:txBody>
      </p:sp>
      <p:pic>
        <p:nvPicPr>
          <p:cNvPr id="10" name="Picture 9">
            <a:extLst>
              <a:ext uri="{FF2B5EF4-FFF2-40B4-BE49-F238E27FC236}">
                <a16:creationId xmlns:a16="http://schemas.microsoft.com/office/drawing/2014/main" id="{6AEF55EE-DB13-4BBB-AF64-601EC3732CA8}"/>
              </a:ext>
            </a:extLst>
          </p:cNvPr>
          <p:cNvPicPr>
            <a:picLocks noChangeAspect="1"/>
          </p:cNvPicPr>
          <p:nvPr/>
        </p:nvPicPr>
        <p:blipFill>
          <a:blip r:embed="rId3"/>
          <a:stretch>
            <a:fillRect/>
          </a:stretch>
        </p:blipFill>
        <p:spPr>
          <a:xfrm>
            <a:off x="6262873" y="156899"/>
            <a:ext cx="5613805" cy="1296384"/>
          </a:xfrm>
          <a:prstGeom prst="rect">
            <a:avLst/>
          </a:prstGeom>
        </p:spPr>
      </p:pic>
      <p:pic>
        <p:nvPicPr>
          <p:cNvPr id="3" name="Picture 2">
            <a:extLst>
              <a:ext uri="{FF2B5EF4-FFF2-40B4-BE49-F238E27FC236}">
                <a16:creationId xmlns:a16="http://schemas.microsoft.com/office/drawing/2014/main" id="{63DC62B9-F992-534B-A589-82AF5DE2FDFB}"/>
              </a:ext>
            </a:extLst>
          </p:cNvPr>
          <p:cNvPicPr>
            <a:picLocks noChangeAspect="1"/>
          </p:cNvPicPr>
          <p:nvPr/>
        </p:nvPicPr>
        <p:blipFill>
          <a:blip r:embed="rId4"/>
          <a:stretch>
            <a:fillRect/>
          </a:stretch>
        </p:blipFill>
        <p:spPr>
          <a:xfrm>
            <a:off x="6273506" y="1752600"/>
            <a:ext cx="5632342" cy="3733800"/>
          </a:xfrm>
          <a:prstGeom prst="rect">
            <a:avLst/>
          </a:prstGeom>
        </p:spPr>
      </p:pic>
    </p:spTree>
    <p:extLst>
      <p:ext uri="{BB962C8B-B14F-4D97-AF65-F5344CB8AC3E}">
        <p14:creationId xmlns:p14="http://schemas.microsoft.com/office/powerpoint/2010/main" val="49125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DFF1-AFCD-E64E-8D8A-37A324C89A54}"/>
              </a:ext>
            </a:extLst>
          </p:cNvPr>
          <p:cNvSpPr>
            <a:spLocks noGrp="1"/>
          </p:cNvSpPr>
          <p:nvPr>
            <p:ph type="title"/>
          </p:nvPr>
        </p:nvSpPr>
        <p:spPr/>
        <p:txBody>
          <a:bodyPr/>
          <a:lstStyle/>
          <a:p>
            <a:r>
              <a:rPr lang="en-US" dirty="0"/>
              <a:t>Correlation and Causation</a:t>
            </a:r>
          </a:p>
        </p:txBody>
      </p:sp>
      <p:sp>
        <p:nvSpPr>
          <p:cNvPr id="3" name="Content Placeholder 2">
            <a:extLst>
              <a:ext uri="{FF2B5EF4-FFF2-40B4-BE49-F238E27FC236}">
                <a16:creationId xmlns:a16="http://schemas.microsoft.com/office/drawing/2014/main" id="{AA24911A-4DA7-5D4C-8E06-508FB4969E95}"/>
              </a:ext>
            </a:extLst>
          </p:cNvPr>
          <p:cNvSpPr>
            <a:spLocks noGrp="1"/>
          </p:cNvSpPr>
          <p:nvPr>
            <p:ph sz="half" idx="1"/>
          </p:nvPr>
        </p:nvSpPr>
        <p:spPr>
          <a:xfrm>
            <a:off x="1981200" y="1600201"/>
            <a:ext cx="8229600" cy="4525963"/>
          </a:xfrm>
        </p:spPr>
        <p:txBody>
          <a:bodyPr/>
          <a:lstStyle/>
          <a:p>
            <a:r>
              <a:rPr lang="en-US" dirty="0"/>
              <a:t>Would you say that organic foods cause children to be born with autism?</a:t>
            </a:r>
          </a:p>
        </p:txBody>
      </p:sp>
      <p:pic>
        <p:nvPicPr>
          <p:cNvPr id="5" name="Picture 4">
            <a:extLst>
              <a:ext uri="{FF2B5EF4-FFF2-40B4-BE49-F238E27FC236}">
                <a16:creationId xmlns:a16="http://schemas.microsoft.com/office/drawing/2014/main" id="{9C236A57-96FE-B44A-8DCB-198E1DA81F42}"/>
              </a:ext>
            </a:extLst>
          </p:cNvPr>
          <p:cNvPicPr>
            <a:picLocks noChangeAspect="1"/>
          </p:cNvPicPr>
          <p:nvPr/>
        </p:nvPicPr>
        <p:blipFill>
          <a:blip r:embed="rId2"/>
          <a:stretch>
            <a:fillRect/>
          </a:stretch>
        </p:blipFill>
        <p:spPr>
          <a:xfrm>
            <a:off x="3131128" y="2719431"/>
            <a:ext cx="5929745" cy="3867942"/>
          </a:xfrm>
          <a:prstGeom prst="rect">
            <a:avLst/>
          </a:prstGeom>
        </p:spPr>
      </p:pic>
    </p:spTree>
    <p:extLst>
      <p:ext uri="{BB962C8B-B14F-4D97-AF65-F5344CB8AC3E}">
        <p14:creationId xmlns:p14="http://schemas.microsoft.com/office/powerpoint/2010/main" val="176132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708B-82D8-42AF-BF86-85EA23D09200}"/>
              </a:ext>
            </a:extLst>
          </p:cNvPr>
          <p:cNvSpPr>
            <a:spLocks noGrp="1"/>
          </p:cNvSpPr>
          <p:nvPr>
            <p:ph type="title"/>
          </p:nvPr>
        </p:nvSpPr>
        <p:spPr/>
        <p:txBody>
          <a:bodyPr/>
          <a:lstStyle/>
          <a:p>
            <a:r>
              <a:rPr lang="en-US" dirty="0"/>
              <a:t>Types of scientific studies</a:t>
            </a:r>
          </a:p>
        </p:txBody>
      </p:sp>
      <p:sp>
        <p:nvSpPr>
          <p:cNvPr id="4" name="Text Placeholder 3">
            <a:extLst>
              <a:ext uri="{FF2B5EF4-FFF2-40B4-BE49-F238E27FC236}">
                <a16:creationId xmlns:a16="http://schemas.microsoft.com/office/drawing/2014/main" id="{7210D76B-D3F3-4A9C-B7D8-EA1E41BE5F55}"/>
              </a:ext>
            </a:extLst>
          </p:cNvPr>
          <p:cNvSpPr>
            <a:spLocks noGrp="1"/>
          </p:cNvSpPr>
          <p:nvPr>
            <p:ph type="body" sz="half" idx="2"/>
          </p:nvPr>
        </p:nvSpPr>
        <p:spPr/>
        <p:txBody>
          <a:bodyPr>
            <a:normAutofit/>
          </a:bodyPr>
          <a:lstStyle/>
          <a:p>
            <a:r>
              <a:rPr lang="en-US" sz="2400" b="1" dirty="0"/>
              <a:t>Experimental Causation: </a:t>
            </a:r>
            <a:r>
              <a:rPr lang="en-US" sz="2400" dirty="0"/>
              <a:t>One parameter can be shown to cause the effect of the other</a:t>
            </a:r>
          </a:p>
        </p:txBody>
      </p:sp>
      <p:sp>
        <p:nvSpPr>
          <p:cNvPr id="6" name="TextBox 5">
            <a:extLst>
              <a:ext uri="{FF2B5EF4-FFF2-40B4-BE49-F238E27FC236}">
                <a16:creationId xmlns:a16="http://schemas.microsoft.com/office/drawing/2014/main" id="{B9E9342E-348D-48F0-8DD0-5A758BCF05B0}"/>
              </a:ext>
            </a:extLst>
          </p:cNvPr>
          <p:cNvSpPr txBox="1"/>
          <p:nvPr/>
        </p:nvSpPr>
        <p:spPr>
          <a:xfrm>
            <a:off x="6096000" y="857250"/>
            <a:ext cx="2100558" cy="1338828"/>
          </a:xfrm>
          <a:prstGeom prst="rect">
            <a:avLst/>
          </a:prstGeom>
          <a:noFill/>
        </p:spPr>
        <p:txBody>
          <a:bodyPr wrap="square">
            <a:spAutoFit/>
          </a:bodyPr>
          <a:lstStyle/>
          <a:p>
            <a:pPr algn="ctr"/>
            <a:r>
              <a:rPr lang="en-US" sz="2700" b="1" dirty="0">
                <a:solidFill>
                  <a:srgbClr val="000000"/>
                </a:solidFill>
                <a:latin typeface="Arial" panose="020B0604020202020204" pitchFamily="34" charset="0"/>
              </a:rPr>
              <a:t>Jared Ali</a:t>
            </a:r>
            <a:endParaRPr lang="en-US" sz="2700" dirty="0"/>
          </a:p>
          <a:p>
            <a:pPr algn="ctr"/>
            <a:br>
              <a:rPr lang="en-US" sz="2700" dirty="0"/>
            </a:br>
            <a:endParaRPr lang="en-US" sz="2700" dirty="0"/>
          </a:p>
        </p:txBody>
      </p:sp>
      <p:sp>
        <p:nvSpPr>
          <p:cNvPr id="8" name="TextBox 7">
            <a:extLst>
              <a:ext uri="{FF2B5EF4-FFF2-40B4-BE49-F238E27FC236}">
                <a16:creationId xmlns:a16="http://schemas.microsoft.com/office/drawing/2014/main" id="{75CD261B-14C9-483F-B16A-388F6A9E7829}"/>
              </a:ext>
            </a:extLst>
          </p:cNvPr>
          <p:cNvSpPr txBox="1"/>
          <p:nvPr/>
        </p:nvSpPr>
        <p:spPr>
          <a:xfrm>
            <a:off x="6508186" y="5522511"/>
            <a:ext cx="4006516" cy="438582"/>
          </a:xfrm>
          <a:prstGeom prst="rect">
            <a:avLst/>
          </a:prstGeom>
          <a:noFill/>
        </p:spPr>
        <p:txBody>
          <a:bodyPr wrap="square">
            <a:spAutoFit/>
          </a:bodyPr>
          <a:lstStyle/>
          <a:p>
            <a:r>
              <a:rPr lang="en-US" sz="750" dirty="0">
                <a:solidFill>
                  <a:srgbClr val="000000"/>
                </a:solidFill>
                <a:latin typeface="Open Sans"/>
              </a:rPr>
              <a:t>Ali, J. G., </a:t>
            </a:r>
            <a:r>
              <a:rPr lang="en-US" sz="750" dirty="0" err="1">
                <a:solidFill>
                  <a:srgbClr val="000000"/>
                </a:solidFill>
                <a:latin typeface="Open Sans"/>
              </a:rPr>
              <a:t>Alborn</a:t>
            </a:r>
            <a:r>
              <a:rPr lang="en-US" sz="750" dirty="0">
                <a:solidFill>
                  <a:srgbClr val="000000"/>
                </a:solidFill>
                <a:latin typeface="Open Sans"/>
              </a:rPr>
              <a:t>, H. T., &amp; </a:t>
            </a:r>
            <a:r>
              <a:rPr lang="en-US" sz="750" dirty="0" err="1">
                <a:solidFill>
                  <a:srgbClr val="000000"/>
                </a:solidFill>
                <a:latin typeface="Open Sans"/>
              </a:rPr>
              <a:t>Stelinski</a:t>
            </a:r>
            <a:r>
              <a:rPr lang="en-US" sz="750" dirty="0">
                <a:solidFill>
                  <a:srgbClr val="000000"/>
                </a:solidFill>
                <a:latin typeface="Open Sans"/>
              </a:rPr>
              <a:t>, L. L. (2010). Subterranean herbivore-induced volatiles released by citrus roots upon feeding by </a:t>
            </a:r>
            <a:r>
              <a:rPr lang="en-US" sz="750" dirty="0" err="1">
                <a:solidFill>
                  <a:srgbClr val="000000"/>
                </a:solidFill>
                <a:latin typeface="Open Sans"/>
              </a:rPr>
              <a:t>Diaprepes</a:t>
            </a:r>
            <a:r>
              <a:rPr lang="en-US" sz="750" dirty="0">
                <a:solidFill>
                  <a:srgbClr val="000000"/>
                </a:solidFill>
                <a:latin typeface="Open Sans"/>
              </a:rPr>
              <a:t> </a:t>
            </a:r>
            <a:r>
              <a:rPr lang="en-US" sz="750" dirty="0" err="1">
                <a:solidFill>
                  <a:srgbClr val="000000"/>
                </a:solidFill>
                <a:latin typeface="Open Sans"/>
              </a:rPr>
              <a:t>abbreviatus</a:t>
            </a:r>
            <a:r>
              <a:rPr lang="en-US" sz="750" dirty="0">
                <a:solidFill>
                  <a:srgbClr val="000000"/>
                </a:solidFill>
                <a:latin typeface="Open Sans"/>
              </a:rPr>
              <a:t> recruit entomopathogenic nematodes. Journal of Chemical Ecology, 36(4), 361-368.</a:t>
            </a:r>
            <a:endParaRPr lang="en-US" sz="750" dirty="0"/>
          </a:p>
        </p:txBody>
      </p:sp>
      <p:pic>
        <p:nvPicPr>
          <p:cNvPr id="13" name="Picture 4">
            <a:extLst>
              <a:ext uri="{FF2B5EF4-FFF2-40B4-BE49-F238E27FC236}">
                <a16:creationId xmlns:a16="http://schemas.microsoft.com/office/drawing/2014/main" id="{BD08B0F3-503D-4735-867E-44F9AF2DB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381" y="1362681"/>
            <a:ext cx="1531178" cy="19007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422C9E73-22BA-4585-AEFD-2A8ABBFDF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668" y="3263454"/>
            <a:ext cx="1564607" cy="22590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B8EEF83-1F82-4F00-A83D-C63C01889B69}"/>
              </a:ext>
            </a:extLst>
          </p:cNvPr>
          <p:cNvPicPr>
            <a:picLocks noChangeAspect="1"/>
          </p:cNvPicPr>
          <p:nvPr/>
        </p:nvPicPr>
        <p:blipFill>
          <a:blip r:embed="rId5"/>
          <a:stretch>
            <a:fillRect/>
          </a:stretch>
        </p:blipFill>
        <p:spPr>
          <a:xfrm>
            <a:off x="8213274" y="1419505"/>
            <a:ext cx="1861531" cy="3953479"/>
          </a:xfrm>
          <a:prstGeom prst="rect">
            <a:avLst/>
          </a:prstGeom>
        </p:spPr>
      </p:pic>
    </p:spTree>
    <p:extLst>
      <p:ext uri="{BB962C8B-B14F-4D97-AF65-F5344CB8AC3E}">
        <p14:creationId xmlns:p14="http://schemas.microsoft.com/office/powerpoint/2010/main" val="377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2C7-322E-434C-8AAF-9E85DBC068A3}"/>
              </a:ext>
            </a:extLst>
          </p:cNvPr>
          <p:cNvSpPr>
            <a:spLocks noGrp="1"/>
          </p:cNvSpPr>
          <p:nvPr>
            <p:ph type="title"/>
          </p:nvPr>
        </p:nvSpPr>
        <p:spPr/>
        <p:txBody>
          <a:bodyPr/>
          <a:lstStyle/>
          <a:p>
            <a:r>
              <a:rPr lang="en-US" dirty="0"/>
              <a:t>Todays Activity</a:t>
            </a:r>
          </a:p>
        </p:txBody>
      </p:sp>
      <p:sp>
        <p:nvSpPr>
          <p:cNvPr id="3" name="Text Placeholder 2">
            <a:extLst>
              <a:ext uri="{FF2B5EF4-FFF2-40B4-BE49-F238E27FC236}">
                <a16:creationId xmlns:a16="http://schemas.microsoft.com/office/drawing/2014/main" id="{F30F6939-3E69-2142-A302-5E347396E09B}"/>
              </a:ext>
            </a:extLst>
          </p:cNvPr>
          <p:cNvSpPr>
            <a:spLocks noGrp="1"/>
          </p:cNvSpPr>
          <p:nvPr>
            <p:ph type="body" idx="1"/>
          </p:nvPr>
        </p:nvSpPr>
        <p:spPr/>
        <p:txBody>
          <a:bodyPr/>
          <a:lstStyle/>
          <a:p>
            <a:pPr algn="ctr"/>
            <a:r>
              <a:rPr lang="en-US" dirty="0"/>
              <a:t>Evaluating Representation in Science through a Peer-Reviewed Research Study</a:t>
            </a:r>
          </a:p>
        </p:txBody>
      </p:sp>
    </p:spTree>
    <p:extLst>
      <p:ext uri="{BB962C8B-B14F-4D97-AF65-F5344CB8AC3E}">
        <p14:creationId xmlns:p14="http://schemas.microsoft.com/office/powerpoint/2010/main" val="3508595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C924-6C54-E340-87C9-9CECBF585737}"/>
              </a:ext>
            </a:extLst>
          </p:cNvPr>
          <p:cNvSpPr>
            <a:spLocks noGrp="1"/>
          </p:cNvSpPr>
          <p:nvPr>
            <p:ph type="title"/>
          </p:nvPr>
        </p:nvSpPr>
        <p:spPr>
          <a:xfrm>
            <a:off x="804672" y="2243828"/>
            <a:ext cx="4486656" cy="1870972"/>
          </a:xfrm>
        </p:spPr>
        <p:txBody>
          <a:bodyPr>
            <a:normAutofit/>
          </a:bodyPr>
          <a:lstStyle/>
          <a:p>
            <a:r>
              <a:rPr lang="en-US" dirty="0"/>
              <a:t>Take the next 5 minutes in your group to read and discuss page one of your activity</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Content Placeholder 4" title="PP Timer">
                <a:extLst>
                  <a:ext uri="{FF2B5EF4-FFF2-40B4-BE49-F238E27FC236}">
                    <a16:creationId xmlns:a16="http://schemas.microsoft.com/office/drawing/2014/main" id="{731FBF66-85A1-064E-8F6F-FC655E509E50}"/>
                  </a:ext>
                </a:extLst>
              </p:cNvPr>
              <p:cNvGraphicFramePr>
                <a:graphicFrameLocks noGrp="1"/>
              </p:cNvGraphicFramePr>
              <p:nvPr>
                <p:ph idx="1"/>
              </p:nvPr>
            </p:nvGraphicFramePr>
            <p:xfrm>
              <a:off x="6735763" y="804863"/>
              <a:ext cx="4816475" cy="524827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Content Placeholder 4" title="PP Timer">
                <a:extLst>
                  <a:ext uri="{FF2B5EF4-FFF2-40B4-BE49-F238E27FC236}">
                    <a16:creationId xmlns:a16="http://schemas.microsoft.com/office/drawing/2014/main" id="{731FBF66-85A1-064E-8F6F-FC655E509E50}"/>
                  </a:ext>
                </a:extLst>
              </p:cNvPr>
              <p:cNvPicPr>
                <a:picLocks noGrp="1" noRot="1" noChangeAspect="1" noMove="1" noResize="1" noEditPoints="1" noAdjustHandles="1" noChangeArrowheads="1" noChangeShapeType="1"/>
              </p:cNvPicPr>
              <p:nvPr/>
            </p:nvPicPr>
            <p:blipFill>
              <a:blip r:embed="rId4"/>
              <a:stretch>
                <a:fillRect/>
              </a:stretch>
            </p:blipFill>
            <p:spPr>
              <a:xfrm>
                <a:off x="6735763" y="804863"/>
                <a:ext cx="4816475" cy="5248275"/>
              </a:xfrm>
              <a:prstGeom prst="rect">
                <a:avLst/>
              </a:prstGeom>
            </p:spPr>
          </p:pic>
        </mc:Fallback>
      </mc:AlternateContent>
    </p:spTree>
    <p:extLst>
      <p:ext uri="{BB962C8B-B14F-4D97-AF65-F5344CB8AC3E}">
        <p14:creationId xmlns:p14="http://schemas.microsoft.com/office/powerpoint/2010/main" val="2267183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C924-6C54-E340-87C9-9CECBF585737}"/>
              </a:ext>
            </a:extLst>
          </p:cNvPr>
          <p:cNvSpPr>
            <a:spLocks noGrp="1"/>
          </p:cNvSpPr>
          <p:nvPr>
            <p:ph type="title"/>
          </p:nvPr>
        </p:nvSpPr>
        <p:spPr>
          <a:xfrm>
            <a:off x="804672" y="2243828"/>
            <a:ext cx="4486656" cy="1870972"/>
          </a:xfrm>
        </p:spPr>
        <p:txBody>
          <a:bodyPr>
            <a:normAutofit fontScale="90000"/>
          </a:bodyPr>
          <a:lstStyle/>
          <a:p>
            <a:r>
              <a:rPr lang="en-US" dirty="0"/>
              <a:t>Take the next 15 minutes in your group to fill in page two of your activity and discuss the prompt in number 2</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Content Placeholder 4" title="PP Timer">
                <a:extLst>
                  <a:ext uri="{FF2B5EF4-FFF2-40B4-BE49-F238E27FC236}">
                    <a16:creationId xmlns:a16="http://schemas.microsoft.com/office/drawing/2014/main" id="{731FBF66-85A1-064E-8F6F-FC655E509E50}"/>
                  </a:ext>
                </a:extLst>
              </p:cNvPr>
              <p:cNvGraphicFramePr>
                <a:graphicFrameLocks noGrp="1"/>
              </p:cNvGraphicFramePr>
              <p:nvPr>
                <p:ph idx="1"/>
              </p:nvPr>
            </p:nvGraphicFramePr>
            <p:xfrm>
              <a:off x="6735763" y="804863"/>
              <a:ext cx="4816475" cy="524827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Content Placeholder 4" title="PP Timer">
                <a:extLst>
                  <a:ext uri="{FF2B5EF4-FFF2-40B4-BE49-F238E27FC236}">
                    <a16:creationId xmlns:a16="http://schemas.microsoft.com/office/drawing/2014/main" id="{731FBF66-85A1-064E-8F6F-FC655E509E50}"/>
                  </a:ext>
                </a:extLst>
              </p:cNvPr>
              <p:cNvPicPr>
                <a:picLocks noGrp="1" noRot="1" noChangeAspect="1" noMove="1" noResize="1" noEditPoints="1" noAdjustHandles="1" noChangeArrowheads="1" noChangeShapeType="1"/>
              </p:cNvPicPr>
              <p:nvPr/>
            </p:nvPicPr>
            <p:blipFill>
              <a:blip r:embed="rId4"/>
              <a:stretch>
                <a:fillRect/>
              </a:stretch>
            </p:blipFill>
            <p:spPr>
              <a:xfrm>
                <a:off x="6735763" y="804863"/>
                <a:ext cx="4816475" cy="5248275"/>
              </a:xfrm>
              <a:prstGeom prst="rect">
                <a:avLst/>
              </a:prstGeom>
            </p:spPr>
          </p:pic>
        </mc:Fallback>
      </mc:AlternateContent>
    </p:spTree>
    <p:extLst>
      <p:ext uri="{BB962C8B-B14F-4D97-AF65-F5344CB8AC3E}">
        <p14:creationId xmlns:p14="http://schemas.microsoft.com/office/powerpoint/2010/main" val="71689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75F-0E98-7044-B2D8-42B0B3A5D8A2}"/>
              </a:ext>
            </a:extLst>
          </p:cNvPr>
          <p:cNvSpPr>
            <a:spLocks noGrp="1"/>
          </p:cNvSpPr>
          <p:nvPr>
            <p:ph type="ctrTitle"/>
          </p:nvPr>
        </p:nvSpPr>
        <p:spPr>
          <a:xfrm>
            <a:off x="1600200" y="304800"/>
            <a:ext cx="8991600" cy="1645920"/>
          </a:xfrm>
        </p:spPr>
        <p:txBody>
          <a:bodyPr>
            <a:normAutofit/>
          </a:bodyPr>
          <a:lstStyle/>
          <a:p>
            <a:r>
              <a:rPr lang="en-US" sz="4000" dirty="0"/>
              <a:t>Class discussion</a:t>
            </a:r>
          </a:p>
        </p:txBody>
      </p:sp>
      <p:sp>
        <p:nvSpPr>
          <p:cNvPr id="3" name="Subtitle 2">
            <a:extLst>
              <a:ext uri="{FF2B5EF4-FFF2-40B4-BE49-F238E27FC236}">
                <a16:creationId xmlns:a16="http://schemas.microsoft.com/office/drawing/2014/main" id="{FDB3360D-31C1-7647-94E6-D5412688EC6E}"/>
              </a:ext>
            </a:extLst>
          </p:cNvPr>
          <p:cNvSpPr>
            <a:spLocks noGrp="1"/>
          </p:cNvSpPr>
          <p:nvPr>
            <p:ph type="subTitle" idx="1"/>
          </p:nvPr>
        </p:nvSpPr>
        <p:spPr>
          <a:xfrm>
            <a:off x="2338197" y="3200400"/>
            <a:ext cx="7515606" cy="1239894"/>
          </a:xfrm>
        </p:spPr>
        <p:txBody>
          <a:bodyPr>
            <a:normAutofit/>
          </a:bodyPr>
          <a:lstStyle/>
          <a:p>
            <a:r>
              <a:rPr lang="en-US" sz="3600" dirty="0"/>
              <a:t>What do these photos imply about the types of people who do science?</a:t>
            </a:r>
          </a:p>
        </p:txBody>
      </p:sp>
    </p:spTree>
    <p:extLst>
      <p:ext uri="{BB962C8B-B14F-4D97-AF65-F5344CB8AC3E}">
        <p14:creationId xmlns:p14="http://schemas.microsoft.com/office/powerpoint/2010/main" val="151830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C924-6C54-E340-87C9-9CECBF585737}"/>
              </a:ext>
            </a:extLst>
          </p:cNvPr>
          <p:cNvSpPr>
            <a:spLocks noGrp="1"/>
          </p:cNvSpPr>
          <p:nvPr>
            <p:ph type="title"/>
          </p:nvPr>
        </p:nvSpPr>
        <p:spPr>
          <a:xfrm>
            <a:off x="804672" y="2243828"/>
            <a:ext cx="4486656" cy="1870972"/>
          </a:xfrm>
        </p:spPr>
        <p:txBody>
          <a:bodyPr>
            <a:normAutofit/>
          </a:bodyPr>
          <a:lstStyle/>
          <a:p>
            <a:r>
              <a:rPr lang="en-US" dirty="0"/>
              <a:t>Take the next 10 minutes in your group to complete page 3 of your activity</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Content Placeholder 4" title="PP Timer">
                <a:extLst>
                  <a:ext uri="{FF2B5EF4-FFF2-40B4-BE49-F238E27FC236}">
                    <a16:creationId xmlns:a16="http://schemas.microsoft.com/office/drawing/2014/main" id="{731FBF66-85A1-064E-8F6F-FC655E509E50}"/>
                  </a:ext>
                </a:extLst>
              </p:cNvPr>
              <p:cNvGraphicFramePr>
                <a:graphicFrameLocks noGrp="1"/>
              </p:cNvGraphicFramePr>
              <p:nvPr>
                <p:ph idx="1"/>
              </p:nvPr>
            </p:nvGraphicFramePr>
            <p:xfrm>
              <a:off x="6735763" y="804863"/>
              <a:ext cx="4816475" cy="524827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Content Placeholder 4" title="PP Timer">
                <a:extLst>
                  <a:ext uri="{FF2B5EF4-FFF2-40B4-BE49-F238E27FC236}">
                    <a16:creationId xmlns:a16="http://schemas.microsoft.com/office/drawing/2014/main" id="{731FBF66-85A1-064E-8F6F-FC655E509E50}"/>
                  </a:ext>
                </a:extLst>
              </p:cNvPr>
              <p:cNvPicPr>
                <a:picLocks noGrp="1" noRot="1" noChangeAspect="1" noMove="1" noResize="1" noEditPoints="1" noAdjustHandles="1" noChangeArrowheads="1" noChangeShapeType="1"/>
              </p:cNvPicPr>
              <p:nvPr/>
            </p:nvPicPr>
            <p:blipFill>
              <a:blip r:embed="rId4"/>
              <a:stretch>
                <a:fillRect/>
              </a:stretch>
            </p:blipFill>
            <p:spPr>
              <a:xfrm>
                <a:off x="6735763" y="804863"/>
                <a:ext cx="4816475" cy="5248275"/>
              </a:xfrm>
              <a:prstGeom prst="rect">
                <a:avLst/>
              </a:prstGeom>
            </p:spPr>
          </p:pic>
        </mc:Fallback>
      </mc:AlternateContent>
    </p:spTree>
    <p:extLst>
      <p:ext uri="{BB962C8B-B14F-4D97-AF65-F5344CB8AC3E}">
        <p14:creationId xmlns:p14="http://schemas.microsoft.com/office/powerpoint/2010/main" val="394753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0428-3BC9-CF44-8492-174CEBDC95BA}"/>
              </a:ext>
            </a:extLst>
          </p:cNvPr>
          <p:cNvSpPr>
            <a:spLocks noGrp="1"/>
          </p:cNvSpPr>
          <p:nvPr>
            <p:ph type="title"/>
          </p:nvPr>
        </p:nvSpPr>
        <p:spPr/>
        <p:txBody>
          <a:bodyPr/>
          <a:lstStyle/>
          <a:p>
            <a:r>
              <a:rPr lang="en-US" dirty="0"/>
              <a:t>Wood et al 2020</a:t>
            </a:r>
          </a:p>
        </p:txBody>
      </p:sp>
      <p:pic>
        <p:nvPicPr>
          <p:cNvPr id="8" name="Picture 7">
            <a:extLst>
              <a:ext uri="{FF2B5EF4-FFF2-40B4-BE49-F238E27FC236}">
                <a16:creationId xmlns:a16="http://schemas.microsoft.com/office/drawing/2014/main" id="{C337368F-DAF9-1545-9574-7179FBDFFC0A}"/>
              </a:ext>
            </a:extLst>
          </p:cNvPr>
          <p:cNvPicPr>
            <a:picLocks noChangeAspect="1"/>
          </p:cNvPicPr>
          <p:nvPr/>
        </p:nvPicPr>
        <p:blipFill rotWithShape="1">
          <a:blip r:embed="rId2"/>
          <a:srcRect t="24444"/>
          <a:stretch/>
        </p:blipFill>
        <p:spPr>
          <a:xfrm>
            <a:off x="6629400" y="2344479"/>
            <a:ext cx="3237676" cy="4495800"/>
          </a:xfrm>
          <a:prstGeom prst="rect">
            <a:avLst/>
          </a:prstGeom>
        </p:spPr>
      </p:pic>
      <p:pic>
        <p:nvPicPr>
          <p:cNvPr id="9" name="Picture 8">
            <a:extLst>
              <a:ext uri="{FF2B5EF4-FFF2-40B4-BE49-F238E27FC236}">
                <a16:creationId xmlns:a16="http://schemas.microsoft.com/office/drawing/2014/main" id="{8221EECC-BDFD-244D-8230-340988735CFF}"/>
              </a:ext>
            </a:extLst>
          </p:cNvPr>
          <p:cNvPicPr>
            <a:picLocks noChangeAspect="1"/>
          </p:cNvPicPr>
          <p:nvPr/>
        </p:nvPicPr>
        <p:blipFill rotWithShape="1">
          <a:blip r:embed="rId2"/>
          <a:srcRect b="75555"/>
          <a:stretch/>
        </p:blipFill>
        <p:spPr>
          <a:xfrm>
            <a:off x="2227592" y="2344479"/>
            <a:ext cx="3731559" cy="1676400"/>
          </a:xfrm>
          <a:prstGeom prst="rect">
            <a:avLst/>
          </a:prstGeom>
        </p:spPr>
      </p:pic>
      <p:sp>
        <p:nvSpPr>
          <p:cNvPr id="10" name="Rectangle 9">
            <a:extLst>
              <a:ext uri="{FF2B5EF4-FFF2-40B4-BE49-F238E27FC236}">
                <a16:creationId xmlns:a16="http://schemas.microsoft.com/office/drawing/2014/main" id="{0C6E8AFA-9D2B-9A4A-9D00-39389E2B9D5A}"/>
              </a:ext>
            </a:extLst>
          </p:cNvPr>
          <p:cNvSpPr/>
          <p:nvPr/>
        </p:nvSpPr>
        <p:spPr>
          <a:xfrm>
            <a:off x="1693071" y="4419600"/>
            <a:ext cx="4800600" cy="1938992"/>
          </a:xfrm>
          <a:prstGeom prst="rect">
            <a:avLst/>
          </a:prstGeom>
        </p:spPr>
        <p:txBody>
          <a:bodyPr wrap="square">
            <a:spAutoFit/>
          </a:bodyPr>
          <a:lstStyle/>
          <a:p>
            <a:r>
              <a:rPr lang="en-US" sz="1200" b="1" dirty="0"/>
              <a:t>Figure 1</a:t>
            </a:r>
            <a:r>
              <a:rPr lang="en-US" sz="1200" dirty="0"/>
              <a:t>. Demographic representation of scientists featured in biology textbooks, shown as proportions over time of scientific discovery. (a) Representation of scientists in terms of binary gender. (b) Representation of scientists in terms of binary gender and race. The majority of highlighted scientists were White men ( purple line) and White women (orange line). (</a:t>
            </a:r>
            <a:r>
              <a:rPr lang="en-US" sz="1200" dirty="0" err="1"/>
              <a:t>c,d</a:t>
            </a:r>
            <a:r>
              <a:rPr lang="en-US" sz="1200" dirty="0"/>
              <a:t>) We increased resolution of the data by removing White men and then White women, respectively; (d) shows the values of scientists of </a:t>
            </a:r>
            <a:r>
              <a:rPr lang="en-US" sz="1200" dirty="0" err="1"/>
              <a:t>colour</a:t>
            </a:r>
            <a:r>
              <a:rPr lang="en-US" sz="1200" dirty="0"/>
              <a:t> featured (grey line: Asian men; red line: Asian women; light blue line: Black men; green line: Black women; navy blue line: Hispanic men; yellow line: Hispanic women). </a:t>
            </a:r>
          </a:p>
        </p:txBody>
      </p:sp>
    </p:spTree>
    <p:extLst>
      <p:ext uri="{BB962C8B-B14F-4D97-AF65-F5344CB8AC3E}">
        <p14:creationId xmlns:p14="http://schemas.microsoft.com/office/powerpoint/2010/main" val="167709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0766-8F39-41D4-8B0C-2AA7139F5811}"/>
              </a:ext>
            </a:extLst>
          </p:cNvPr>
          <p:cNvSpPr>
            <a:spLocks noGrp="1"/>
          </p:cNvSpPr>
          <p:nvPr>
            <p:ph type="title"/>
          </p:nvPr>
        </p:nvSpPr>
        <p:spPr>
          <a:xfrm>
            <a:off x="4910138" y="954977"/>
            <a:ext cx="5520745" cy="891540"/>
          </a:xfrm>
        </p:spPr>
        <p:txBody>
          <a:bodyPr>
            <a:normAutofit fontScale="90000"/>
          </a:bodyPr>
          <a:lstStyle/>
          <a:p>
            <a:r>
              <a:rPr lang="en-US" dirty="0"/>
              <a:t>What is the scientific method?</a:t>
            </a:r>
          </a:p>
        </p:txBody>
      </p:sp>
      <p:pic>
        <p:nvPicPr>
          <p:cNvPr id="4098" name="Picture 2" descr="Lab 1: The Scientific Method - Biology LibreTexts">
            <a:extLst>
              <a:ext uri="{FF2B5EF4-FFF2-40B4-BE49-F238E27FC236}">
                <a16:creationId xmlns:a16="http://schemas.microsoft.com/office/drawing/2014/main" id="{47FA4064-BDBB-4527-AA1E-B57A29CB1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0" y="0"/>
            <a:ext cx="4173537"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40FAD2-225C-4858-BE3A-8FF228130970}"/>
              </a:ext>
            </a:extLst>
          </p:cNvPr>
          <p:cNvSpPr txBox="1"/>
          <p:nvPr/>
        </p:nvSpPr>
        <p:spPr>
          <a:xfrm>
            <a:off x="5248031" y="2168693"/>
            <a:ext cx="4836695" cy="1131079"/>
          </a:xfrm>
          <a:prstGeom prst="rect">
            <a:avLst/>
          </a:prstGeom>
          <a:noFill/>
        </p:spPr>
        <p:txBody>
          <a:bodyPr wrap="square" rtlCol="0">
            <a:spAutoFit/>
          </a:bodyPr>
          <a:lstStyle/>
          <a:p>
            <a:r>
              <a:rPr lang="en-US" sz="1350" dirty="0"/>
              <a:t>“Practice makes perfect” mindset lead to pre-season football practices increase from 1 practice per day to 3 practices per day.</a:t>
            </a:r>
          </a:p>
          <a:p>
            <a:endParaRPr lang="en-US" sz="1350" dirty="0"/>
          </a:p>
          <a:p>
            <a:endParaRPr lang="en-US" sz="1350" dirty="0"/>
          </a:p>
          <a:p>
            <a:endParaRPr lang="en-US" sz="1350" dirty="0"/>
          </a:p>
        </p:txBody>
      </p:sp>
      <p:pic>
        <p:nvPicPr>
          <p:cNvPr id="15" name="Picture 14">
            <a:extLst>
              <a:ext uri="{FF2B5EF4-FFF2-40B4-BE49-F238E27FC236}">
                <a16:creationId xmlns:a16="http://schemas.microsoft.com/office/drawing/2014/main" id="{4B1F1FBC-FE65-4F12-83E4-EC2AAA95639C}"/>
              </a:ext>
            </a:extLst>
          </p:cNvPr>
          <p:cNvPicPr>
            <a:picLocks noChangeAspect="1"/>
          </p:cNvPicPr>
          <p:nvPr/>
        </p:nvPicPr>
        <p:blipFill>
          <a:blip r:embed="rId3"/>
          <a:stretch>
            <a:fillRect/>
          </a:stretch>
        </p:blipFill>
        <p:spPr>
          <a:xfrm>
            <a:off x="5248030" y="2963868"/>
            <a:ext cx="4559456" cy="2541897"/>
          </a:xfrm>
          <a:prstGeom prst="rect">
            <a:avLst/>
          </a:prstGeom>
        </p:spPr>
      </p:pic>
    </p:spTree>
    <p:extLst>
      <p:ext uri="{BB962C8B-B14F-4D97-AF65-F5344CB8AC3E}">
        <p14:creationId xmlns:p14="http://schemas.microsoft.com/office/powerpoint/2010/main" val="333162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C924-6C54-E340-87C9-9CECBF585737}"/>
              </a:ext>
            </a:extLst>
          </p:cNvPr>
          <p:cNvSpPr>
            <a:spLocks noGrp="1"/>
          </p:cNvSpPr>
          <p:nvPr>
            <p:ph type="title"/>
          </p:nvPr>
        </p:nvSpPr>
        <p:spPr>
          <a:xfrm>
            <a:off x="804672" y="2243828"/>
            <a:ext cx="4486656" cy="1870972"/>
          </a:xfrm>
        </p:spPr>
        <p:txBody>
          <a:bodyPr>
            <a:normAutofit/>
          </a:bodyPr>
          <a:lstStyle/>
          <a:p>
            <a:r>
              <a:rPr lang="en-US" dirty="0"/>
              <a:t>Take the next 15 minutes in your group to complete page 4 of your activity</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Content Placeholder 4" title="PP Timer">
                <a:extLst>
                  <a:ext uri="{FF2B5EF4-FFF2-40B4-BE49-F238E27FC236}">
                    <a16:creationId xmlns:a16="http://schemas.microsoft.com/office/drawing/2014/main" id="{731FBF66-85A1-064E-8F6F-FC655E509E50}"/>
                  </a:ext>
                </a:extLst>
              </p:cNvPr>
              <p:cNvGraphicFramePr>
                <a:graphicFrameLocks noGrp="1"/>
              </p:cNvGraphicFramePr>
              <p:nvPr>
                <p:ph idx="1"/>
              </p:nvPr>
            </p:nvGraphicFramePr>
            <p:xfrm>
              <a:off x="6735763" y="804863"/>
              <a:ext cx="4816475" cy="524827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Content Placeholder 4" title="PP Timer">
                <a:extLst>
                  <a:ext uri="{FF2B5EF4-FFF2-40B4-BE49-F238E27FC236}">
                    <a16:creationId xmlns:a16="http://schemas.microsoft.com/office/drawing/2014/main" id="{731FBF66-85A1-064E-8F6F-FC655E509E50}"/>
                  </a:ext>
                </a:extLst>
              </p:cNvPr>
              <p:cNvPicPr>
                <a:picLocks noGrp="1" noRot="1" noChangeAspect="1" noMove="1" noResize="1" noEditPoints="1" noAdjustHandles="1" noChangeArrowheads="1" noChangeShapeType="1"/>
              </p:cNvPicPr>
              <p:nvPr/>
            </p:nvPicPr>
            <p:blipFill>
              <a:blip r:embed="rId4"/>
              <a:stretch>
                <a:fillRect/>
              </a:stretch>
            </p:blipFill>
            <p:spPr>
              <a:xfrm>
                <a:off x="6735763" y="804863"/>
                <a:ext cx="4816475" cy="5248275"/>
              </a:xfrm>
              <a:prstGeom prst="rect">
                <a:avLst/>
              </a:prstGeom>
            </p:spPr>
          </p:pic>
        </mc:Fallback>
      </mc:AlternateContent>
    </p:spTree>
    <p:extLst>
      <p:ext uri="{BB962C8B-B14F-4D97-AF65-F5344CB8AC3E}">
        <p14:creationId xmlns:p14="http://schemas.microsoft.com/office/powerpoint/2010/main" val="2591130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75F-0E98-7044-B2D8-42B0B3A5D8A2}"/>
              </a:ext>
            </a:extLst>
          </p:cNvPr>
          <p:cNvSpPr>
            <a:spLocks noGrp="1"/>
          </p:cNvSpPr>
          <p:nvPr>
            <p:ph type="ctrTitle"/>
          </p:nvPr>
        </p:nvSpPr>
        <p:spPr>
          <a:xfrm>
            <a:off x="6127898" y="304800"/>
            <a:ext cx="4953000" cy="838200"/>
          </a:xfrm>
        </p:spPr>
        <p:txBody>
          <a:bodyPr>
            <a:normAutofit fontScale="90000"/>
          </a:bodyPr>
          <a:lstStyle/>
          <a:p>
            <a:r>
              <a:rPr lang="en-US" sz="4000" dirty="0"/>
              <a:t>Wrap it up</a:t>
            </a:r>
          </a:p>
        </p:txBody>
      </p:sp>
      <p:sp>
        <p:nvSpPr>
          <p:cNvPr id="3" name="Subtitle 2">
            <a:extLst>
              <a:ext uri="{FF2B5EF4-FFF2-40B4-BE49-F238E27FC236}">
                <a16:creationId xmlns:a16="http://schemas.microsoft.com/office/drawing/2014/main" id="{FDB3360D-31C1-7647-94E6-D5412688EC6E}"/>
              </a:ext>
            </a:extLst>
          </p:cNvPr>
          <p:cNvSpPr>
            <a:spLocks noGrp="1"/>
          </p:cNvSpPr>
          <p:nvPr>
            <p:ph type="subTitle" idx="1"/>
          </p:nvPr>
        </p:nvSpPr>
        <p:spPr>
          <a:xfrm>
            <a:off x="4846595" y="1492958"/>
            <a:ext cx="7515606" cy="3155241"/>
          </a:xfrm>
        </p:spPr>
        <p:txBody>
          <a:bodyPr>
            <a:normAutofit lnSpcReduction="10000"/>
          </a:bodyPr>
          <a:lstStyle/>
          <a:p>
            <a:r>
              <a:rPr lang="en-US" sz="3600" dirty="0"/>
              <a:t>Why does this matter?</a:t>
            </a:r>
          </a:p>
          <a:p>
            <a:r>
              <a:rPr lang="en-US" sz="3600" dirty="0"/>
              <a:t>What are the implications for:</a:t>
            </a:r>
          </a:p>
          <a:p>
            <a:r>
              <a:rPr lang="en-US" sz="3600" dirty="0"/>
              <a:t>Students</a:t>
            </a:r>
          </a:p>
          <a:p>
            <a:r>
              <a:rPr lang="en-US" sz="3600" dirty="0"/>
              <a:t>Society</a:t>
            </a:r>
          </a:p>
          <a:p>
            <a:r>
              <a:rPr lang="en-US" sz="3600" dirty="0"/>
              <a:t>Science</a:t>
            </a:r>
          </a:p>
        </p:txBody>
      </p:sp>
      <p:pic>
        <p:nvPicPr>
          <p:cNvPr id="4" name="Picture 3">
            <a:extLst>
              <a:ext uri="{FF2B5EF4-FFF2-40B4-BE49-F238E27FC236}">
                <a16:creationId xmlns:a16="http://schemas.microsoft.com/office/drawing/2014/main" id="{FA18A2E2-3CAA-624D-8624-BCEF6D980ACC}"/>
              </a:ext>
            </a:extLst>
          </p:cNvPr>
          <p:cNvPicPr>
            <a:picLocks noChangeAspect="1"/>
          </p:cNvPicPr>
          <p:nvPr/>
        </p:nvPicPr>
        <p:blipFill>
          <a:blip r:embed="rId3"/>
          <a:stretch>
            <a:fillRect/>
          </a:stretch>
        </p:blipFill>
        <p:spPr>
          <a:xfrm>
            <a:off x="222824" y="0"/>
            <a:ext cx="4230745" cy="6858000"/>
          </a:xfrm>
          <a:prstGeom prst="rect">
            <a:avLst/>
          </a:prstGeom>
        </p:spPr>
      </p:pic>
      <p:sp>
        <p:nvSpPr>
          <p:cNvPr id="5" name="Rectangle 4">
            <a:extLst>
              <a:ext uri="{FF2B5EF4-FFF2-40B4-BE49-F238E27FC236}">
                <a16:creationId xmlns:a16="http://schemas.microsoft.com/office/drawing/2014/main" id="{CE8A6DEB-464B-194A-8D34-25557D6BC5B0}"/>
              </a:ext>
            </a:extLst>
          </p:cNvPr>
          <p:cNvSpPr/>
          <p:nvPr/>
        </p:nvSpPr>
        <p:spPr>
          <a:xfrm>
            <a:off x="4495800" y="5562600"/>
            <a:ext cx="6096000" cy="1200329"/>
          </a:xfrm>
          <a:prstGeom prst="rect">
            <a:avLst/>
          </a:prstGeom>
        </p:spPr>
        <p:txBody>
          <a:bodyPr>
            <a:spAutoFit/>
          </a:bodyPr>
          <a:lstStyle/>
          <a:p>
            <a:r>
              <a:rPr lang="en-US" sz="1200" b="1" dirty="0"/>
              <a:t>Figure 4. </a:t>
            </a:r>
            <a:r>
              <a:rPr lang="en-US" sz="1200" dirty="0"/>
              <a:t>An extrapolation of Asian (a), Black/African American (b) and Latinx/ Hispanic (c) scientists as a function of year with best fit lines. In these projections, trends in representation in textbooks are extrapolated from the current (orange triangle) to the future. Best fit lines estimate when textbook representation of these groups will reflect that of the general population (solid horizontal line, red dot) and the population of biology undergraduates (dashed horizontal line, orange dot). </a:t>
            </a:r>
          </a:p>
        </p:txBody>
      </p:sp>
    </p:spTree>
    <p:extLst>
      <p:ext uri="{BB962C8B-B14F-4D97-AF65-F5344CB8AC3E}">
        <p14:creationId xmlns:p14="http://schemas.microsoft.com/office/powerpoint/2010/main" val="18290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0766-8F39-41D4-8B0C-2AA7139F5811}"/>
              </a:ext>
            </a:extLst>
          </p:cNvPr>
          <p:cNvSpPr>
            <a:spLocks noGrp="1"/>
          </p:cNvSpPr>
          <p:nvPr>
            <p:ph type="title"/>
          </p:nvPr>
        </p:nvSpPr>
        <p:spPr>
          <a:xfrm>
            <a:off x="4910138" y="954977"/>
            <a:ext cx="5520745" cy="891540"/>
          </a:xfrm>
        </p:spPr>
        <p:txBody>
          <a:bodyPr>
            <a:normAutofit fontScale="90000"/>
          </a:bodyPr>
          <a:lstStyle/>
          <a:p>
            <a:r>
              <a:rPr lang="en-US" dirty="0"/>
              <a:t>What is the scientific method?</a:t>
            </a:r>
          </a:p>
        </p:txBody>
      </p:sp>
      <p:sp>
        <p:nvSpPr>
          <p:cNvPr id="4" name="Content Placeholder 3">
            <a:extLst>
              <a:ext uri="{FF2B5EF4-FFF2-40B4-BE49-F238E27FC236}">
                <a16:creationId xmlns:a16="http://schemas.microsoft.com/office/drawing/2014/main" id="{A2D5E0FA-81D7-4230-8AD6-12F2A9D9DB5B}"/>
              </a:ext>
            </a:extLst>
          </p:cNvPr>
          <p:cNvSpPr txBox="1">
            <a:spLocks/>
          </p:cNvSpPr>
          <p:nvPr/>
        </p:nvSpPr>
        <p:spPr>
          <a:xfrm>
            <a:off x="5303179" y="2354521"/>
            <a:ext cx="4245885" cy="3327393"/>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US" sz="1500" b="1" dirty="0"/>
              <a:t>Observation</a:t>
            </a:r>
            <a:r>
              <a:rPr lang="en-US" sz="1500" dirty="0"/>
              <a:t>: Description, measurement or record of any object of phenomenon </a:t>
            </a:r>
          </a:p>
          <a:p>
            <a:pPr marL="342900" indent="-342900">
              <a:buFont typeface="+mj-lt"/>
              <a:buAutoNum type="arabicPeriod"/>
            </a:pPr>
            <a:r>
              <a:rPr lang="en-US" sz="1500" b="1" dirty="0"/>
              <a:t>Ask a Question</a:t>
            </a:r>
            <a:r>
              <a:rPr lang="en-US" sz="1500" dirty="0"/>
              <a:t>: Expand on the current knowledge base</a:t>
            </a:r>
          </a:p>
        </p:txBody>
      </p:sp>
      <p:sp>
        <p:nvSpPr>
          <p:cNvPr id="6" name="TextBox 5">
            <a:extLst>
              <a:ext uri="{FF2B5EF4-FFF2-40B4-BE49-F238E27FC236}">
                <a16:creationId xmlns:a16="http://schemas.microsoft.com/office/drawing/2014/main" id="{196AEF46-9C1A-4414-B2A7-73DCE35C09AF}"/>
              </a:ext>
            </a:extLst>
          </p:cNvPr>
          <p:cNvSpPr txBox="1"/>
          <p:nvPr/>
        </p:nvSpPr>
        <p:spPr>
          <a:xfrm>
            <a:off x="5119502" y="3768892"/>
            <a:ext cx="4836695" cy="1546577"/>
          </a:xfrm>
          <a:prstGeom prst="rect">
            <a:avLst/>
          </a:prstGeom>
          <a:noFill/>
        </p:spPr>
        <p:txBody>
          <a:bodyPr wrap="square" rtlCol="0">
            <a:spAutoFit/>
          </a:bodyPr>
          <a:lstStyle/>
          <a:p>
            <a:r>
              <a:rPr lang="en-US" sz="1350" dirty="0">
                <a:solidFill>
                  <a:srgbClr val="546C48"/>
                </a:solidFill>
              </a:rPr>
              <a:t>“Practice makes perfect” mindset lead to pre-season football practices increase from 1 practice per day to 3 practices per day. </a:t>
            </a:r>
          </a:p>
          <a:p>
            <a:endParaRPr lang="en-US" sz="1350" dirty="0">
              <a:solidFill>
                <a:srgbClr val="546C48"/>
              </a:solidFill>
            </a:endParaRPr>
          </a:p>
          <a:p>
            <a:r>
              <a:rPr lang="en-US" sz="1350" dirty="0">
                <a:solidFill>
                  <a:srgbClr val="546C48"/>
                </a:solidFill>
              </a:rPr>
              <a:t>Does increased practice increase win percentage? </a:t>
            </a:r>
          </a:p>
          <a:p>
            <a:endParaRPr lang="en-US" sz="1350" dirty="0">
              <a:solidFill>
                <a:srgbClr val="546C48"/>
              </a:solidFill>
            </a:endParaRPr>
          </a:p>
          <a:p>
            <a:endParaRPr lang="en-US" sz="1350" dirty="0">
              <a:solidFill>
                <a:srgbClr val="546C48"/>
              </a:solidFill>
            </a:endParaRPr>
          </a:p>
          <a:p>
            <a:endParaRPr lang="en-US" sz="1350" dirty="0">
              <a:solidFill>
                <a:srgbClr val="546C48"/>
              </a:solidFill>
            </a:endParaRPr>
          </a:p>
        </p:txBody>
      </p:sp>
      <p:pic>
        <p:nvPicPr>
          <p:cNvPr id="7" name="Picture 2" descr="Lab 1: The Scientific Method - Biology LibreTexts">
            <a:extLst>
              <a:ext uri="{FF2B5EF4-FFF2-40B4-BE49-F238E27FC236}">
                <a16:creationId xmlns:a16="http://schemas.microsoft.com/office/drawing/2014/main" id="{BCC2156B-0C28-3245-89E2-1A06E80A2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0" y="0"/>
            <a:ext cx="417353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38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0766-8F39-41D4-8B0C-2AA7139F5811}"/>
              </a:ext>
            </a:extLst>
          </p:cNvPr>
          <p:cNvSpPr>
            <a:spLocks noGrp="1"/>
          </p:cNvSpPr>
          <p:nvPr>
            <p:ph type="title"/>
          </p:nvPr>
        </p:nvSpPr>
        <p:spPr>
          <a:xfrm>
            <a:off x="4910138" y="954977"/>
            <a:ext cx="5520745" cy="891540"/>
          </a:xfrm>
        </p:spPr>
        <p:txBody>
          <a:bodyPr>
            <a:normAutofit fontScale="90000"/>
          </a:bodyPr>
          <a:lstStyle/>
          <a:p>
            <a:r>
              <a:rPr lang="en-US" dirty="0"/>
              <a:t>What is the scientific method?</a:t>
            </a:r>
          </a:p>
        </p:txBody>
      </p:sp>
      <p:sp>
        <p:nvSpPr>
          <p:cNvPr id="4" name="Content Placeholder 3">
            <a:extLst>
              <a:ext uri="{FF2B5EF4-FFF2-40B4-BE49-F238E27FC236}">
                <a16:creationId xmlns:a16="http://schemas.microsoft.com/office/drawing/2014/main" id="{A2D5E0FA-81D7-4230-8AD6-12F2A9D9DB5B}"/>
              </a:ext>
            </a:extLst>
          </p:cNvPr>
          <p:cNvSpPr txBox="1">
            <a:spLocks/>
          </p:cNvSpPr>
          <p:nvPr/>
        </p:nvSpPr>
        <p:spPr>
          <a:xfrm>
            <a:off x="5303179" y="2354521"/>
            <a:ext cx="4245885" cy="3327393"/>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startAt="2"/>
            </a:pPr>
            <a:r>
              <a:rPr lang="en-US" sz="1500" b="1" dirty="0"/>
              <a:t>Hypothesis</a:t>
            </a:r>
            <a:r>
              <a:rPr lang="en-US" sz="1500" dirty="0"/>
              <a:t>: A statement that is an informed, logical, and plausible explanation for observations</a:t>
            </a:r>
          </a:p>
          <a:p>
            <a:pPr marL="514350" lvl="1" indent="-342900">
              <a:buFont typeface="+mj-lt"/>
              <a:buAutoNum type="arabicPeriod" startAt="2"/>
            </a:pPr>
            <a:r>
              <a:rPr lang="en-US" sz="1350" dirty="0"/>
              <a:t>Must be testable, refutable, supported (but not proven), and precise </a:t>
            </a:r>
          </a:p>
          <a:p>
            <a:pPr marL="342900" indent="-342900">
              <a:buFont typeface="+mj-lt"/>
              <a:buAutoNum type="arabicPeriod" startAt="2"/>
            </a:pPr>
            <a:r>
              <a:rPr lang="en-US" sz="1500" b="1" dirty="0"/>
              <a:t>Predictions</a:t>
            </a:r>
            <a:r>
              <a:rPr lang="en-US" sz="1500" dirty="0"/>
              <a:t>: Often displayed as “if-then” statements </a:t>
            </a:r>
          </a:p>
        </p:txBody>
      </p:sp>
      <p:sp>
        <p:nvSpPr>
          <p:cNvPr id="5" name="TextBox 4">
            <a:extLst>
              <a:ext uri="{FF2B5EF4-FFF2-40B4-BE49-F238E27FC236}">
                <a16:creationId xmlns:a16="http://schemas.microsoft.com/office/drawing/2014/main" id="{DCBFFA12-605E-4D23-927A-3B2807528FF6}"/>
              </a:ext>
            </a:extLst>
          </p:cNvPr>
          <p:cNvSpPr txBox="1"/>
          <p:nvPr/>
        </p:nvSpPr>
        <p:spPr>
          <a:xfrm>
            <a:off x="5095401" y="4454692"/>
            <a:ext cx="4754452" cy="923330"/>
          </a:xfrm>
          <a:prstGeom prst="rect">
            <a:avLst/>
          </a:prstGeom>
          <a:noFill/>
        </p:spPr>
        <p:txBody>
          <a:bodyPr wrap="square" rtlCol="0">
            <a:spAutoFit/>
          </a:bodyPr>
          <a:lstStyle/>
          <a:p>
            <a:r>
              <a:rPr lang="en-US" sz="1350" dirty="0">
                <a:solidFill>
                  <a:srgbClr val="546C48"/>
                </a:solidFill>
              </a:rPr>
              <a:t>Increased number of daily practices increases win percentage.</a:t>
            </a:r>
          </a:p>
          <a:p>
            <a:endParaRPr lang="en-US" sz="1350" dirty="0">
              <a:solidFill>
                <a:srgbClr val="546C48"/>
              </a:solidFill>
            </a:endParaRPr>
          </a:p>
          <a:p>
            <a:r>
              <a:rPr lang="en-US" sz="1350" dirty="0">
                <a:solidFill>
                  <a:srgbClr val="546C48"/>
                </a:solidFill>
              </a:rPr>
              <a:t>If daily football practices are increase from one daily to three daily meetings, then the percentage of wins will increase.</a:t>
            </a:r>
          </a:p>
        </p:txBody>
      </p:sp>
      <p:pic>
        <p:nvPicPr>
          <p:cNvPr id="6" name="Picture 2" descr="Lab 1: The Scientific Method - Biology LibreTexts">
            <a:extLst>
              <a:ext uri="{FF2B5EF4-FFF2-40B4-BE49-F238E27FC236}">
                <a16:creationId xmlns:a16="http://schemas.microsoft.com/office/drawing/2014/main" id="{03CE2E5A-1E4B-384C-B9EA-D3B53A9DE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0" y="0"/>
            <a:ext cx="417353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2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0766-8F39-41D4-8B0C-2AA7139F5811}"/>
              </a:ext>
            </a:extLst>
          </p:cNvPr>
          <p:cNvSpPr>
            <a:spLocks noGrp="1"/>
          </p:cNvSpPr>
          <p:nvPr>
            <p:ph type="title"/>
          </p:nvPr>
        </p:nvSpPr>
        <p:spPr>
          <a:xfrm>
            <a:off x="4910138" y="954977"/>
            <a:ext cx="5520745" cy="891540"/>
          </a:xfrm>
        </p:spPr>
        <p:txBody>
          <a:bodyPr>
            <a:normAutofit fontScale="90000"/>
          </a:bodyPr>
          <a:lstStyle/>
          <a:p>
            <a:r>
              <a:rPr lang="en-US" dirty="0"/>
              <a:t>What is the scientific method?</a:t>
            </a:r>
          </a:p>
        </p:txBody>
      </p:sp>
      <p:sp>
        <p:nvSpPr>
          <p:cNvPr id="4" name="Content Placeholder 3">
            <a:extLst>
              <a:ext uri="{FF2B5EF4-FFF2-40B4-BE49-F238E27FC236}">
                <a16:creationId xmlns:a16="http://schemas.microsoft.com/office/drawing/2014/main" id="{A2D5E0FA-81D7-4230-8AD6-12F2A9D9DB5B}"/>
              </a:ext>
            </a:extLst>
          </p:cNvPr>
          <p:cNvSpPr txBox="1">
            <a:spLocks/>
          </p:cNvSpPr>
          <p:nvPr/>
        </p:nvSpPr>
        <p:spPr>
          <a:xfrm>
            <a:off x="5162556" y="2005605"/>
            <a:ext cx="5015906" cy="3327393"/>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startAt="4"/>
            </a:pPr>
            <a:r>
              <a:rPr lang="en-US" sz="1500" b="1" dirty="0"/>
              <a:t>Experiments</a:t>
            </a:r>
            <a:r>
              <a:rPr lang="en-US" sz="1500" dirty="0"/>
              <a:t>: repeatable manipulation of one or more aspects of the natural world</a:t>
            </a:r>
          </a:p>
          <a:p>
            <a:pPr lvl="1"/>
            <a:r>
              <a:rPr lang="en-US" sz="1350" u="sng" dirty="0"/>
              <a:t>Independent Variable</a:t>
            </a:r>
            <a:r>
              <a:rPr lang="en-US" sz="1350" dirty="0"/>
              <a:t>: Manipulated… “if”</a:t>
            </a:r>
          </a:p>
          <a:p>
            <a:pPr lvl="1"/>
            <a:r>
              <a:rPr lang="en-US" sz="1350" u="sng" dirty="0"/>
              <a:t>Dependent Variable</a:t>
            </a:r>
            <a:r>
              <a:rPr lang="en-US" sz="1350" dirty="0"/>
              <a:t>: Responds to the manipulation… “then”</a:t>
            </a:r>
          </a:p>
          <a:p>
            <a:pPr lvl="1"/>
            <a:endParaRPr lang="en-US" sz="1350" dirty="0"/>
          </a:p>
          <a:p>
            <a:pPr lvl="1"/>
            <a:r>
              <a:rPr lang="en-US" sz="1350" u="sng" dirty="0"/>
              <a:t>Control group</a:t>
            </a:r>
            <a:r>
              <a:rPr lang="en-US" sz="1350" dirty="0"/>
              <a:t>: standard conditions; no change to independent variable</a:t>
            </a:r>
          </a:p>
          <a:p>
            <a:pPr lvl="1"/>
            <a:r>
              <a:rPr lang="en-US" sz="1350" u="sng" dirty="0"/>
              <a:t>Treatment group</a:t>
            </a:r>
            <a:r>
              <a:rPr lang="en-US" sz="1350" dirty="0"/>
              <a:t>: experimental groups; independent variable is manipulated; all other conditions the same as control group</a:t>
            </a:r>
          </a:p>
        </p:txBody>
      </p:sp>
      <p:sp>
        <p:nvSpPr>
          <p:cNvPr id="3" name="TextBox 2">
            <a:extLst>
              <a:ext uri="{FF2B5EF4-FFF2-40B4-BE49-F238E27FC236}">
                <a16:creationId xmlns:a16="http://schemas.microsoft.com/office/drawing/2014/main" id="{33C176B7-31D8-4BE1-A2D8-147EB62FE550}"/>
              </a:ext>
            </a:extLst>
          </p:cNvPr>
          <p:cNvSpPr txBox="1"/>
          <p:nvPr/>
        </p:nvSpPr>
        <p:spPr>
          <a:xfrm>
            <a:off x="5071338" y="4731420"/>
            <a:ext cx="4754452" cy="1131079"/>
          </a:xfrm>
          <a:prstGeom prst="rect">
            <a:avLst/>
          </a:prstGeom>
          <a:noFill/>
        </p:spPr>
        <p:txBody>
          <a:bodyPr wrap="square" rtlCol="0">
            <a:spAutoFit/>
          </a:bodyPr>
          <a:lstStyle/>
          <a:p>
            <a:r>
              <a:rPr lang="en-US" sz="1350" dirty="0">
                <a:solidFill>
                  <a:srgbClr val="546C48"/>
                </a:solidFill>
              </a:rPr>
              <a:t>If </a:t>
            </a:r>
            <a:r>
              <a:rPr lang="en-US" sz="1350" b="1" u="sng" dirty="0">
                <a:solidFill>
                  <a:srgbClr val="546C48"/>
                </a:solidFill>
              </a:rPr>
              <a:t>daily football practices </a:t>
            </a:r>
            <a:r>
              <a:rPr lang="en-US" sz="1350" dirty="0">
                <a:solidFill>
                  <a:srgbClr val="546C48"/>
                </a:solidFill>
              </a:rPr>
              <a:t>are increased from one daily to three daily meetings, then </a:t>
            </a:r>
            <a:r>
              <a:rPr lang="en-US" sz="1350" b="1" u="sng" dirty="0">
                <a:solidFill>
                  <a:srgbClr val="546C48"/>
                </a:solidFill>
              </a:rPr>
              <a:t>the percentage of wins </a:t>
            </a:r>
            <a:r>
              <a:rPr lang="en-US" sz="1350" dirty="0">
                <a:solidFill>
                  <a:srgbClr val="546C48"/>
                </a:solidFill>
              </a:rPr>
              <a:t>will increase.</a:t>
            </a:r>
          </a:p>
          <a:p>
            <a:endParaRPr lang="en-US" sz="1350" dirty="0">
              <a:solidFill>
                <a:srgbClr val="546C48"/>
              </a:solidFill>
            </a:endParaRPr>
          </a:p>
          <a:p>
            <a:r>
              <a:rPr lang="en-US" sz="1350" b="1" dirty="0">
                <a:solidFill>
                  <a:srgbClr val="546C48"/>
                </a:solidFill>
              </a:rPr>
              <a:t>Control</a:t>
            </a:r>
            <a:r>
              <a:rPr lang="en-US" sz="1350" dirty="0">
                <a:solidFill>
                  <a:srgbClr val="546C48"/>
                </a:solidFill>
              </a:rPr>
              <a:t>:  Teams continuing one practice a day</a:t>
            </a:r>
          </a:p>
          <a:p>
            <a:r>
              <a:rPr lang="en-US" sz="1350" b="1" dirty="0">
                <a:solidFill>
                  <a:srgbClr val="546C48"/>
                </a:solidFill>
              </a:rPr>
              <a:t>Treatment</a:t>
            </a:r>
            <a:r>
              <a:rPr lang="en-US" sz="1350" dirty="0">
                <a:solidFill>
                  <a:srgbClr val="546C48"/>
                </a:solidFill>
              </a:rPr>
              <a:t>:  Teams increasing to three practices a day</a:t>
            </a:r>
          </a:p>
        </p:txBody>
      </p:sp>
      <p:pic>
        <p:nvPicPr>
          <p:cNvPr id="6" name="Picture 2" descr="Lab 1: The Scientific Method - Biology LibreTexts">
            <a:extLst>
              <a:ext uri="{FF2B5EF4-FFF2-40B4-BE49-F238E27FC236}">
                <a16:creationId xmlns:a16="http://schemas.microsoft.com/office/drawing/2014/main" id="{3BFBD8D2-8CE2-7342-80D4-07BC1C910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0" y="0"/>
            <a:ext cx="417353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0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0766-8F39-41D4-8B0C-2AA7139F5811}"/>
              </a:ext>
            </a:extLst>
          </p:cNvPr>
          <p:cNvSpPr>
            <a:spLocks noGrp="1"/>
          </p:cNvSpPr>
          <p:nvPr>
            <p:ph type="title"/>
          </p:nvPr>
        </p:nvSpPr>
        <p:spPr>
          <a:xfrm>
            <a:off x="4910138" y="954977"/>
            <a:ext cx="5520745" cy="891540"/>
          </a:xfrm>
        </p:spPr>
        <p:txBody>
          <a:bodyPr>
            <a:normAutofit fontScale="90000"/>
          </a:bodyPr>
          <a:lstStyle/>
          <a:p>
            <a:r>
              <a:rPr lang="en-US" dirty="0"/>
              <a:t>What is the scientific method?</a:t>
            </a:r>
          </a:p>
        </p:txBody>
      </p:sp>
      <p:sp>
        <p:nvSpPr>
          <p:cNvPr id="4" name="Content Placeholder 3">
            <a:extLst>
              <a:ext uri="{FF2B5EF4-FFF2-40B4-BE49-F238E27FC236}">
                <a16:creationId xmlns:a16="http://schemas.microsoft.com/office/drawing/2014/main" id="{A2D5E0FA-81D7-4230-8AD6-12F2A9D9DB5B}"/>
              </a:ext>
            </a:extLst>
          </p:cNvPr>
          <p:cNvSpPr txBox="1">
            <a:spLocks/>
          </p:cNvSpPr>
          <p:nvPr/>
        </p:nvSpPr>
        <p:spPr>
          <a:xfrm>
            <a:off x="5303179" y="2354520"/>
            <a:ext cx="4245885" cy="403720"/>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sz="1500" dirty="0"/>
          </a:p>
        </p:txBody>
      </p:sp>
      <p:sp>
        <p:nvSpPr>
          <p:cNvPr id="3" name="Content Placeholder 3">
            <a:extLst>
              <a:ext uri="{FF2B5EF4-FFF2-40B4-BE49-F238E27FC236}">
                <a16:creationId xmlns:a16="http://schemas.microsoft.com/office/drawing/2014/main" id="{82ED7D23-5028-4434-99AF-8B2086F19DA4}"/>
              </a:ext>
            </a:extLst>
          </p:cNvPr>
          <p:cNvSpPr txBox="1">
            <a:spLocks/>
          </p:cNvSpPr>
          <p:nvPr/>
        </p:nvSpPr>
        <p:spPr>
          <a:xfrm>
            <a:off x="5164816" y="5139831"/>
            <a:ext cx="4245885" cy="403720"/>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500" b="1" dirty="0"/>
              <a:t>We have results… now what?!</a:t>
            </a:r>
            <a:endParaRPr lang="en-US" sz="1500" dirty="0"/>
          </a:p>
        </p:txBody>
      </p:sp>
      <p:graphicFrame>
        <p:nvGraphicFramePr>
          <p:cNvPr id="8" name="Chart 7">
            <a:extLst>
              <a:ext uri="{FF2B5EF4-FFF2-40B4-BE49-F238E27FC236}">
                <a16:creationId xmlns:a16="http://schemas.microsoft.com/office/drawing/2014/main" id="{2293E840-35CA-4E33-88B0-FBB7694C74EE}"/>
              </a:ext>
            </a:extLst>
          </p:cNvPr>
          <p:cNvGraphicFramePr>
            <a:graphicFrameLocks/>
          </p:cNvGraphicFramePr>
          <p:nvPr/>
        </p:nvGraphicFramePr>
        <p:xfrm>
          <a:off x="4995111" y="1891636"/>
          <a:ext cx="5311943" cy="3152605"/>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2" descr="Lab 1: The Scientific Method - Biology LibreTexts">
            <a:extLst>
              <a:ext uri="{FF2B5EF4-FFF2-40B4-BE49-F238E27FC236}">
                <a16:creationId xmlns:a16="http://schemas.microsoft.com/office/drawing/2014/main" id="{C90676B9-F7BA-6542-A7CC-8F35D1433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0" y="0"/>
            <a:ext cx="417353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54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250406" y="985497"/>
            <a:ext cx="5691188" cy="857250"/>
          </a:xfrm>
        </p:spPr>
        <p:txBody>
          <a:bodyPr/>
          <a:lstStyle/>
          <a:p>
            <a:r>
              <a:rPr lang="en-US" altLang="en-US" dirty="0"/>
              <a:t>Limitations of Science </a:t>
            </a:r>
          </a:p>
        </p:txBody>
      </p:sp>
      <p:sp>
        <p:nvSpPr>
          <p:cNvPr id="22531" name="Content Placeholder 2"/>
          <p:cNvSpPr>
            <a:spLocks noGrp="1"/>
          </p:cNvSpPr>
          <p:nvPr>
            <p:ph idx="1"/>
          </p:nvPr>
        </p:nvSpPr>
        <p:spPr>
          <a:xfrm>
            <a:off x="3009900" y="1977630"/>
            <a:ext cx="6172200" cy="3702844"/>
          </a:xfrm>
        </p:spPr>
        <p:txBody>
          <a:bodyPr>
            <a:normAutofit fontScale="85000" lnSpcReduction="10000"/>
          </a:bodyPr>
          <a:lstStyle/>
          <a:p>
            <a:pPr lvl="1">
              <a:buFont typeface=".HelveticaNeueDeskInterface-Reg"/>
              <a:buChar char="-"/>
            </a:pPr>
            <a:r>
              <a:rPr lang="en-US" altLang="en-US" sz="2400" dirty="0">
                <a:latin typeface="Gill Sans MT" panose="020B0502020104020203" pitchFamily="34" charset="0"/>
                <a:cs typeface="Calibri" pitchFamily="34" charset="0"/>
              </a:rPr>
              <a:t>Can be applied </a:t>
            </a:r>
            <a:r>
              <a:rPr lang="en-US" altLang="en-US" sz="2400" u="sng" dirty="0">
                <a:latin typeface="Gill Sans MT" panose="020B0502020104020203" pitchFamily="34" charset="0"/>
                <a:cs typeface="Calibri" pitchFamily="34" charset="0"/>
              </a:rPr>
              <a:t>only</a:t>
            </a:r>
            <a:r>
              <a:rPr lang="en-US" altLang="en-US" sz="2400" dirty="0">
                <a:latin typeface="Gill Sans MT" panose="020B0502020104020203" pitchFamily="34" charset="0"/>
                <a:cs typeface="Calibri" pitchFamily="34" charset="0"/>
              </a:rPr>
              <a:t> to the observable and measurable natural world</a:t>
            </a:r>
          </a:p>
          <a:p>
            <a:pPr lvl="1">
              <a:buFont typeface=".HelveticaNeueDeskInterface-Reg"/>
              <a:buChar char="-"/>
            </a:pPr>
            <a:r>
              <a:rPr lang="en-US" altLang="en-US" sz="2400" dirty="0">
                <a:latin typeface="Gill Sans MT" panose="020B0502020104020203" pitchFamily="34" charset="0"/>
                <a:cs typeface="Calibri" pitchFamily="34" charset="0"/>
              </a:rPr>
              <a:t>Cannot tell us what to do with the information it uncovers</a:t>
            </a:r>
          </a:p>
          <a:p>
            <a:pPr lvl="1">
              <a:buFont typeface=".HelveticaNeueDeskInterface-Reg"/>
              <a:buChar char="-"/>
            </a:pPr>
            <a:r>
              <a:rPr lang="en-US" altLang="en-US" sz="2400" dirty="0">
                <a:latin typeface="Gill Sans MT" panose="020B0502020104020203" pitchFamily="34" charset="0"/>
                <a:cs typeface="Calibri" pitchFamily="34" charset="0"/>
              </a:rPr>
              <a:t>Provides no help as to what is morally or ethically right or wrong</a:t>
            </a:r>
          </a:p>
          <a:p>
            <a:pPr lvl="1">
              <a:buFont typeface=".HelveticaNeueDeskInterface-Reg"/>
              <a:buChar char="-"/>
            </a:pPr>
            <a:r>
              <a:rPr lang="en-US" altLang="en-US" sz="2400" dirty="0">
                <a:latin typeface="Gill Sans MT" panose="020B0502020104020203" pitchFamily="34" charset="0"/>
                <a:cs typeface="Calibri" pitchFamily="34" charset="0"/>
              </a:rPr>
              <a:t>Can’t speak to existence of God or any supernatural events, distinguish beauty, or answer all questions</a:t>
            </a:r>
          </a:p>
          <a:p>
            <a:pPr lvl="1">
              <a:buFont typeface=".HelveticaNeueDeskInterface-Reg"/>
              <a:buChar char="-"/>
            </a:pPr>
            <a:endParaRPr lang="en-US" altLang="en-US" sz="2400" dirty="0">
              <a:latin typeface="Gill Sans MT" panose="020B0502020104020203" pitchFamily="34" charset="0"/>
              <a:cs typeface="Calibri" pitchFamily="34" charset="0"/>
            </a:endParaRPr>
          </a:p>
          <a:p>
            <a:pPr lvl="1">
              <a:buFont typeface=".HelveticaNeueDeskInterface-Reg"/>
              <a:buChar char="-"/>
            </a:pPr>
            <a:r>
              <a:rPr lang="en-US" sz="2400" b="1" dirty="0">
                <a:ea typeface="Calibri" charset="0"/>
                <a:cs typeface="Calibri" charset="0"/>
              </a:rPr>
              <a:t>Science is a powerful tool… within its limits.  </a:t>
            </a:r>
          </a:p>
          <a:p>
            <a:pPr lvl="1">
              <a:buFont typeface=".HelveticaNeueDeskInterface-Reg"/>
              <a:buChar char="-"/>
            </a:pPr>
            <a:endParaRPr lang="en-US" altLang="en-US" sz="2400" dirty="0">
              <a:latin typeface="Gill Sans MT" panose="020B0502020104020203" pitchFamily="34" charset="0"/>
              <a:cs typeface="Calibri" pitchFamily="34" charset="0"/>
            </a:endParaRPr>
          </a:p>
          <a:p>
            <a:endParaRPr lang="en-US" altLang="en-US" dirty="0">
              <a:latin typeface="Gill Sans MT" panose="020B05020201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E765D247-41A2-DE46-B9DF-95B8CC9529BE}"/>
              </a:ext>
            </a:extLst>
          </p:cNvPr>
          <p:cNvSpPr/>
          <p:nvPr/>
        </p:nvSpPr>
        <p:spPr>
          <a:xfrm>
            <a:off x="3574312" y="1371600"/>
            <a:ext cx="6941288" cy="914400"/>
          </a:xfrm>
          <a:prstGeom prst="roundRect">
            <a:avLst/>
          </a:prstGeom>
          <a:solidFill>
            <a:srgbClr val="FE00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0D8C679-0FB8-114D-B340-2181D2E27261}"/>
              </a:ext>
            </a:extLst>
          </p:cNvPr>
          <p:cNvSpPr/>
          <p:nvPr/>
        </p:nvSpPr>
        <p:spPr>
          <a:xfrm>
            <a:off x="4496520" y="2286000"/>
            <a:ext cx="6019080" cy="852414"/>
          </a:xfrm>
          <a:prstGeom prst="roundRect">
            <a:avLst/>
          </a:prstGeom>
          <a:solidFill>
            <a:srgbClr val="FE00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1FC3750-F8D5-CA44-9971-5B6E007771F5}"/>
              </a:ext>
            </a:extLst>
          </p:cNvPr>
          <p:cNvSpPr/>
          <p:nvPr/>
        </p:nvSpPr>
        <p:spPr>
          <a:xfrm>
            <a:off x="5592918" y="3138414"/>
            <a:ext cx="4922682" cy="939087"/>
          </a:xfrm>
          <a:prstGeom prst="roundRect">
            <a:avLst/>
          </a:prstGeom>
          <a:solidFill>
            <a:srgbClr val="FE00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911623A-22C8-0148-A85A-5BEFABE70088}"/>
              </a:ext>
            </a:extLst>
          </p:cNvPr>
          <p:cNvSpPr/>
          <p:nvPr/>
        </p:nvSpPr>
        <p:spPr>
          <a:xfrm>
            <a:off x="6400800" y="4077500"/>
            <a:ext cx="4141046" cy="881375"/>
          </a:xfrm>
          <a:prstGeom prst="roundRect">
            <a:avLst/>
          </a:prstGeom>
          <a:solidFill>
            <a:srgbClr val="FE00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AFCB1B0-8F2F-C54A-A56E-A73CE65FC93A}"/>
              </a:ext>
            </a:extLst>
          </p:cNvPr>
          <p:cNvSpPr/>
          <p:nvPr/>
        </p:nvSpPr>
        <p:spPr>
          <a:xfrm>
            <a:off x="7315200" y="4958874"/>
            <a:ext cx="3227472" cy="980791"/>
          </a:xfrm>
          <a:prstGeom prst="roundRect">
            <a:avLst/>
          </a:prstGeom>
          <a:solidFill>
            <a:srgbClr val="FE00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4FEF54A4-1BEE-6341-A479-2BF9D908107D}"/>
              </a:ext>
            </a:extLst>
          </p:cNvPr>
          <p:cNvSpPr/>
          <p:nvPr/>
        </p:nvSpPr>
        <p:spPr>
          <a:xfrm>
            <a:off x="8248040" y="5939664"/>
            <a:ext cx="2293806" cy="887386"/>
          </a:xfrm>
          <a:prstGeom prst="roundRect">
            <a:avLst/>
          </a:prstGeom>
          <a:solidFill>
            <a:srgbClr val="FE00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A35107-156A-F549-B03F-6AD500D05204}"/>
              </a:ext>
            </a:extLst>
          </p:cNvPr>
          <p:cNvSpPr>
            <a:spLocks noGrp="1"/>
          </p:cNvSpPr>
          <p:nvPr>
            <p:ph type="title"/>
          </p:nvPr>
        </p:nvSpPr>
        <p:spPr>
          <a:xfrm>
            <a:off x="6705600" y="137632"/>
            <a:ext cx="3505200" cy="1143000"/>
          </a:xfrm>
          <a:solidFill>
            <a:srgbClr val="FE0000">
              <a:alpha val="56863"/>
            </a:srgbClr>
          </a:solidFill>
        </p:spPr>
        <p:txBody>
          <a:bodyPr>
            <a:normAutofit/>
          </a:bodyPr>
          <a:lstStyle/>
          <a:p>
            <a:r>
              <a:rPr lang="en-US" dirty="0"/>
              <a:t>Pseudoscience</a:t>
            </a:r>
          </a:p>
        </p:txBody>
      </p:sp>
      <p:graphicFrame>
        <p:nvGraphicFramePr>
          <p:cNvPr id="5" name="Diagram 4">
            <a:extLst>
              <a:ext uri="{FF2B5EF4-FFF2-40B4-BE49-F238E27FC236}">
                <a16:creationId xmlns:a16="http://schemas.microsoft.com/office/drawing/2014/main" id="{05A014A6-6ECC-1840-9556-15DA1A050422}"/>
              </a:ext>
            </a:extLst>
          </p:cNvPr>
          <p:cNvGraphicFramePr/>
          <p:nvPr>
            <p:extLst>
              <p:ext uri="{D42A27DB-BD31-4B8C-83A1-F6EECF244321}">
                <p14:modId xmlns:p14="http://schemas.microsoft.com/office/powerpoint/2010/main" val="3248284073"/>
              </p:ext>
            </p:extLst>
          </p:nvPr>
        </p:nvGraphicFramePr>
        <p:xfrm>
          <a:off x="914400" y="1397000"/>
          <a:ext cx="84582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AEB8107-02F7-6244-901E-018EA281964C}"/>
              </a:ext>
            </a:extLst>
          </p:cNvPr>
          <p:cNvSpPr txBox="1"/>
          <p:nvPr/>
        </p:nvSpPr>
        <p:spPr>
          <a:xfrm>
            <a:off x="3581400" y="1600200"/>
            <a:ext cx="3450560" cy="369332"/>
          </a:xfrm>
          <a:prstGeom prst="rect">
            <a:avLst/>
          </a:prstGeom>
          <a:noFill/>
        </p:spPr>
        <p:txBody>
          <a:bodyPr wrap="none" rtlCol="0">
            <a:spAutoFit/>
          </a:bodyPr>
          <a:lstStyle/>
          <a:p>
            <a:r>
              <a:rPr lang="en-US" dirty="0"/>
              <a:t>Often cannot be seen or measured</a:t>
            </a:r>
          </a:p>
        </p:txBody>
      </p:sp>
      <p:sp>
        <p:nvSpPr>
          <p:cNvPr id="8" name="TextBox 7">
            <a:extLst>
              <a:ext uri="{FF2B5EF4-FFF2-40B4-BE49-F238E27FC236}">
                <a16:creationId xmlns:a16="http://schemas.microsoft.com/office/drawing/2014/main" id="{5FA3D978-ECBD-6C4D-B78D-24A117977CF9}"/>
              </a:ext>
            </a:extLst>
          </p:cNvPr>
          <p:cNvSpPr txBox="1"/>
          <p:nvPr/>
        </p:nvSpPr>
        <p:spPr>
          <a:xfrm>
            <a:off x="4628265" y="2463982"/>
            <a:ext cx="4923592" cy="369332"/>
          </a:xfrm>
          <a:prstGeom prst="rect">
            <a:avLst/>
          </a:prstGeom>
          <a:noFill/>
        </p:spPr>
        <p:txBody>
          <a:bodyPr wrap="none" rtlCol="0">
            <a:spAutoFit/>
          </a:bodyPr>
          <a:lstStyle/>
          <a:p>
            <a:r>
              <a:rPr lang="en-US" dirty="0"/>
              <a:t>Question often opposes existing facts and theories</a:t>
            </a:r>
          </a:p>
        </p:txBody>
      </p:sp>
      <p:sp>
        <p:nvSpPr>
          <p:cNvPr id="9" name="TextBox 8">
            <a:extLst>
              <a:ext uri="{FF2B5EF4-FFF2-40B4-BE49-F238E27FC236}">
                <a16:creationId xmlns:a16="http://schemas.microsoft.com/office/drawing/2014/main" id="{31A8E2DC-51DB-844D-ACB5-417688ECC2D3}"/>
              </a:ext>
            </a:extLst>
          </p:cNvPr>
          <p:cNvSpPr txBox="1"/>
          <p:nvPr/>
        </p:nvSpPr>
        <p:spPr>
          <a:xfrm>
            <a:off x="5668926" y="3309346"/>
            <a:ext cx="4572000" cy="646331"/>
          </a:xfrm>
          <a:prstGeom prst="rect">
            <a:avLst/>
          </a:prstGeom>
          <a:noFill/>
        </p:spPr>
        <p:txBody>
          <a:bodyPr wrap="square" rtlCol="0">
            <a:spAutoFit/>
          </a:bodyPr>
          <a:lstStyle/>
          <a:p>
            <a:r>
              <a:rPr lang="en-US" dirty="0"/>
              <a:t>Often cannot be quantified, observed or properly opposed</a:t>
            </a:r>
          </a:p>
        </p:txBody>
      </p:sp>
      <p:sp>
        <p:nvSpPr>
          <p:cNvPr id="10" name="TextBox 9">
            <a:extLst>
              <a:ext uri="{FF2B5EF4-FFF2-40B4-BE49-F238E27FC236}">
                <a16:creationId xmlns:a16="http://schemas.microsoft.com/office/drawing/2014/main" id="{FE2D592F-F2FC-7740-81E5-75423E05E686}"/>
              </a:ext>
            </a:extLst>
          </p:cNvPr>
          <p:cNvSpPr txBox="1"/>
          <p:nvPr/>
        </p:nvSpPr>
        <p:spPr>
          <a:xfrm>
            <a:off x="6553200" y="4199326"/>
            <a:ext cx="3962400" cy="646331"/>
          </a:xfrm>
          <a:prstGeom prst="rect">
            <a:avLst/>
          </a:prstGeom>
          <a:noFill/>
        </p:spPr>
        <p:txBody>
          <a:bodyPr wrap="square" rtlCol="0">
            <a:spAutoFit/>
          </a:bodyPr>
          <a:lstStyle/>
          <a:p>
            <a:r>
              <a:rPr lang="en-US" dirty="0"/>
              <a:t>Not repeatable, anecdotal, or poorly described</a:t>
            </a:r>
          </a:p>
        </p:txBody>
      </p:sp>
      <p:sp>
        <p:nvSpPr>
          <p:cNvPr id="11" name="TextBox 10">
            <a:extLst>
              <a:ext uri="{FF2B5EF4-FFF2-40B4-BE49-F238E27FC236}">
                <a16:creationId xmlns:a16="http://schemas.microsoft.com/office/drawing/2014/main" id="{7D921B18-D46C-5647-B15F-107151D068C1}"/>
              </a:ext>
            </a:extLst>
          </p:cNvPr>
          <p:cNvSpPr txBox="1"/>
          <p:nvPr/>
        </p:nvSpPr>
        <p:spPr>
          <a:xfrm>
            <a:off x="7391400" y="5137835"/>
            <a:ext cx="3124200" cy="646331"/>
          </a:xfrm>
          <a:prstGeom prst="rect">
            <a:avLst/>
          </a:prstGeom>
          <a:noFill/>
        </p:spPr>
        <p:txBody>
          <a:bodyPr wrap="square" rtlCol="0">
            <a:spAutoFit/>
          </a:bodyPr>
          <a:lstStyle/>
          <a:p>
            <a:r>
              <a:rPr lang="en-US" dirty="0"/>
              <a:t>Overstated conclusions drawn, beliefs stated as fact</a:t>
            </a:r>
          </a:p>
        </p:txBody>
      </p:sp>
      <p:sp>
        <p:nvSpPr>
          <p:cNvPr id="12" name="TextBox 11">
            <a:extLst>
              <a:ext uri="{FF2B5EF4-FFF2-40B4-BE49-F238E27FC236}">
                <a16:creationId xmlns:a16="http://schemas.microsoft.com/office/drawing/2014/main" id="{43902BBA-294F-BF41-AE38-6ED3830D5629}"/>
              </a:ext>
            </a:extLst>
          </p:cNvPr>
          <p:cNvSpPr txBox="1"/>
          <p:nvPr/>
        </p:nvSpPr>
        <p:spPr>
          <a:xfrm>
            <a:off x="8248041" y="6114785"/>
            <a:ext cx="2449643" cy="646331"/>
          </a:xfrm>
          <a:prstGeom prst="rect">
            <a:avLst/>
          </a:prstGeom>
          <a:noFill/>
        </p:spPr>
        <p:txBody>
          <a:bodyPr wrap="square" rtlCol="0">
            <a:spAutoFit/>
          </a:bodyPr>
          <a:lstStyle/>
          <a:p>
            <a:r>
              <a:rPr lang="en-US" dirty="0"/>
              <a:t>Often rejected in peer-review</a:t>
            </a:r>
          </a:p>
        </p:txBody>
      </p:sp>
      <p:sp>
        <p:nvSpPr>
          <p:cNvPr id="21" name="Title 1">
            <a:extLst>
              <a:ext uri="{FF2B5EF4-FFF2-40B4-BE49-F238E27FC236}">
                <a16:creationId xmlns:a16="http://schemas.microsoft.com/office/drawing/2014/main" id="{CB6DE8EB-137C-5B46-A437-70552C5EB903}"/>
              </a:ext>
            </a:extLst>
          </p:cNvPr>
          <p:cNvSpPr txBox="1">
            <a:spLocks/>
          </p:cNvSpPr>
          <p:nvPr/>
        </p:nvSpPr>
        <p:spPr>
          <a:xfrm>
            <a:off x="1829520" y="5301734"/>
            <a:ext cx="2667000" cy="1143000"/>
          </a:xfrm>
          <a:prstGeom prst="rect">
            <a:avLst/>
          </a:prstGeom>
          <a:solidFill>
            <a:srgbClr val="EFFCDE"/>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Science</a:t>
            </a:r>
          </a:p>
        </p:txBody>
      </p:sp>
    </p:spTree>
    <p:extLst>
      <p:ext uri="{BB962C8B-B14F-4D97-AF65-F5344CB8AC3E}">
        <p14:creationId xmlns:p14="http://schemas.microsoft.com/office/powerpoint/2010/main" val="1885458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708B-82D8-42AF-BF86-85EA23D09200}"/>
              </a:ext>
            </a:extLst>
          </p:cNvPr>
          <p:cNvSpPr>
            <a:spLocks noGrp="1"/>
          </p:cNvSpPr>
          <p:nvPr>
            <p:ph type="title"/>
          </p:nvPr>
        </p:nvSpPr>
        <p:spPr/>
        <p:txBody>
          <a:bodyPr/>
          <a:lstStyle/>
          <a:p>
            <a:r>
              <a:rPr lang="en-US" dirty="0"/>
              <a:t>Types of scientific studies</a:t>
            </a:r>
          </a:p>
        </p:txBody>
      </p:sp>
      <p:sp>
        <p:nvSpPr>
          <p:cNvPr id="4" name="Text Placeholder 3">
            <a:extLst>
              <a:ext uri="{FF2B5EF4-FFF2-40B4-BE49-F238E27FC236}">
                <a16:creationId xmlns:a16="http://schemas.microsoft.com/office/drawing/2014/main" id="{7210D76B-D3F3-4A9C-B7D8-EA1E41BE5F55}"/>
              </a:ext>
            </a:extLst>
          </p:cNvPr>
          <p:cNvSpPr>
            <a:spLocks noGrp="1"/>
          </p:cNvSpPr>
          <p:nvPr>
            <p:ph type="body" sz="half" idx="2"/>
          </p:nvPr>
        </p:nvSpPr>
        <p:spPr/>
        <p:txBody>
          <a:bodyPr>
            <a:normAutofit/>
          </a:bodyPr>
          <a:lstStyle/>
          <a:p>
            <a:r>
              <a:rPr lang="en-US" sz="2400" b="1" dirty="0"/>
              <a:t>Descriptive</a:t>
            </a:r>
            <a:r>
              <a:rPr lang="en-US" sz="2400" dirty="0"/>
              <a:t>: Reporting data found in nature</a:t>
            </a:r>
          </a:p>
          <a:p>
            <a:r>
              <a:rPr lang="en-US" sz="2400" dirty="0"/>
              <a:t>This answers the “what”, but not the ”when”, “how”, or “why”</a:t>
            </a:r>
          </a:p>
        </p:txBody>
      </p:sp>
      <p:pic>
        <p:nvPicPr>
          <p:cNvPr id="29" name="Picture 28">
            <a:extLst>
              <a:ext uri="{FF2B5EF4-FFF2-40B4-BE49-F238E27FC236}">
                <a16:creationId xmlns:a16="http://schemas.microsoft.com/office/drawing/2014/main" id="{3D473DC4-6497-4D77-9DAF-961383B31012}"/>
              </a:ext>
            </a:extLst>
          </p:cNvPr>
          <p:cNvPicPr>
            <a:picLocks noChangeAspect="1"/>
          </p:cNvPicPr>
          <p:nvPr/>
        </p:nvPicPr>
        <p:blipFill>
          <a:blip r:embed="rId3"/>
          <a:stretch>
            <a:fillRect/>
          </a:stretch>
        </p:blipFill>
        <p:spPr>
          <a:xfrm>
            <a:off x="6096001" y="857250"/>
            <a:ext cx="2292047" cy="3392906"/>
          </a:xfrm>
          <a:prstGeom prst="rect">
            <a:avLst/>
          </a:prstGeom>
        </p:spPr>
      </p:pic>
      <p:pic>
        <p:nvPicPr>
          <p:cNvPr id="31" name="Picture 30">
            <a:extLst>
              <a:ext uri="{FF2B5EF4-FFF2-40B4-BE49-F238E27FC236}">
                <a16:creationId xmlns:a16="http://schemas.microsoft.com/office/drawing/2014/main" id="{0059E666-E46A-4305-8364-FECD96C715A5}"/>
              </a:ext>
            </a:extLst>
          </p:cNvPr>
          <p:cNvPicPr>
            <a:picLocks noChangeAspect="1"/>
          </p:cNvPicPr>
          <p:nvPr/>
        </p:nvPicPr>
        <p:blipFill>
          <a:blip r:embed="rId4"/>
          <a:stretch>
            <a:fillRect/>
          </a:stretch>
        </p:blipFill>
        <p:spPr>
          <a:xfrm>
            <a:off x="8379630" y="857250"/>
            <a:ext cx="2288370" cy="3392906"/>
          </a:xfrm>
          <a:prstGeom prst="rect">
            <a:avLst/>
          </a:prstGeom>
        </p:spPr>
      </p:pic>
      <p:pic>
        <p:nvPicPr>
          <p:cNvPr id="32" name="Picture 31">
            <a:extLst>
              <a:ext uri="{FF2B5EF4-FFF2-40B4-BE49-F238E27FC236}">
                <a16:creationId xmlns:a16="http://schemas.microsoft.com/office/drawing/2014/main" id="{6E99E54B-8F48-4E56-BEEC-82E4BA3702CE}"/>
              </a:ext>
            </a:extLst>
          </p:cNvPr>
          <p:cNvPicPr>
            <a:picLocks noChangeAspect="1"/>
          </p:cNvPicPr>
          <p:nvPr/>
        </p:nvPicPr>
        <p:blipFill>
          <a:blip r:embed="rId5"/>
          <a:stretch>
            <a:fillRect/>
          </a:stretch>
        </p:blipFill>
        <p:spPr>
          <a:xfrm>
            <a:off x="6185593" y="4342452"/>
            <a:ext cx="1215190" cy="1215190"/>
          </a:xfrm>
          <a:prstGeom prst="rect">
            <a:avLst/>
          </a:prstGeom>
        </p:spPr>
      </p:pic>
      <p:pic>
        <p:nvPicPr>
          <p:cNvPr id="34" name="Picture 33">
            <a:extLst>
              <a:ext uri="{FF2B5EF4-FFF2-40B4-BE49-F238E27FC236}">
                <a16:creationId xmlns:a16="http://schemas.microsoft.com/office/drawing/2014/main" id="{918662A3-62AB-400B-A436-43D9186DE2B8}"/>
              </a:ext>
            </a:extLst>
          </p:cNvPr>
          <p:cNvPicPr>
            <a:picLocks noChangeAspect="1"/>
          </p:cNvPicPr>
          <p:nvPr/>
        </p:nvPicPr>
        <p:blipFill>
          <a:blip r:embed="rId6"/>
          <a:stretch>
            <a:fillRect/>
          </a:stretch>
        </p:blipFill>
        <p:spPr>
          <a:xfrm>
            <a:off x="7422475" y="4732777"/>
            <a:ext cx="2898294" cy="434540"/>
          </a:xfrm>
          <a:prstGeom prst="rect">
            <a:avLst/>
          </a:prstGeom>
        </p:spPr>
      </p:pic>
    </p:spTree>
    <p:extLst>
      <p:ext uri="{BB962C8B-B14F-4D97-AF65-F5344CB8AC3E}">
        <p14:creationId xmlns:p14="http://schemas.microsoft.com/office/powerpoint/2010/main" val="117674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3.png"/></Relationships>
</file>

<file path=ppt/webextensions/webextension1.xml><?xml version="1.0" encoding="utf-8"?>
<we:webextension xmlns:we="http://schemas.microsoft.com/office/webextensions/webextension/2010/11" id="{4B33077E-DBF7-AE45-B1F9-85737872A417}">
  <we:reference id="wa104380667" version="2.0.0.0" store="en-US" storeType="OMEX"/>
  <we:alternateReferences>
    <we:reference id="WA104380667" version="2.0.0.0" store="WA104380667" storeType="OMEX"/>
  </we:alternateReferences>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B33077E-DBF7-AE45-B1F9-85737872A417}">
  <we:reference id="wa104380667" version="2.0.0.0" store="en-US" storeType="OMEX"/>
  <we:alternateReferences>
    <we:reference id="WA104380667" version="2.0.0.0" store="WA104380667" storeType="OMEX"/>
  </we:alternateReferences>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4B33077E-DBF7-AE45-B1F9-85737872A417}">
  <we:reference id="wa104380667" version="2.0.0.0" store="en-US" storeType="OMEX"/>
  <we:alternateReferences>
    <we:reference id="WA104380667" version="2.0.0.0" store="WA104380667" storeType="OMEX"/>
  </we:alternateReferences>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4B33077E-DBF7-AE45-B1F9-85737872A417}">
  <we:reference id="wa104380667" version="2.0.0.0" store="en-US" storeType="OMEX"/>
  <we:alternateReferences>
    <we:reference id="WA104380667" version="2.0.0.0" store="WA104380667" storeType="OMEX"/>
  </we:alternateReferences>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0</TotalTime>
  <Words>1238</Words>
  <Application>Microsoft Macintosh PowerPoint</Application>
  <PresentationFormat>Widescreen</PresentationFormat>
  <Paragraphs>110</Paragraphs>
  <Slides>21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.HelveticaNeueDeskInterface-Reg</vt:lpstr>
      <vt:lpstr>Arial</vt:lpstr>
      <vt:lpstr>Calibri</vt:lpstr>
      <vt:lpstr>Gill Sans MT</vt:lpstr>
      <vt:lpstr>Lato</vt:lpstr>
      <vt:lpstr>Open Sans</vt:lpstr>
      <vt:lpstr>Parcel</vt:lpstr>
      <vt:lpstr>The Scientific Method</vt:lpstr>
      <vt:lpstr>What is the scientific method?</vt:lpstr>
      <vt:lpstr>What is the scientific method?</vt:lpstr>
      <vt:lpstr>What is the scientific method?</vt:lpstr>
      <vt:lpstr>What is the scientific method?</vt:lpstr>
      <vt:lpstr>What is the scientific method?</vt:lpstr>
      <vt:lpstr>Limitations of Science </vt:lpstr>
      <vt:lpstr>Pseudoscience</vt:lpstr>
      <vt:lpstr>Types of scientific studies</vt:lpstr>
      <vt:lpstr>Types of scientific studies</vt:lpstr>
      <vt:lpstr>Types of scientific studies</vt:lpstr>
      <vt:lpstr>Correlation and Causation</vt:lpstr>
      <vt:lpstr>Types of scientific studies</vt:lpstr>
      <vt:lpstr>Todays Activity</vt:lpstr>
      <vt:lpstr>Take the next 5 minutes in your group to read and discuss page one of your activity</vt:lpstr>
      <vt:lpstr>Take the next 15 minutes in your group to fill in page two of your activity and discuss the prompt in number 2</vt:lpstr>
      <vt:lpstr>Class discussion</vt:lpstr>
      <vt:lpstr>Take the next 10 minutes in your group to complete page 3 of your activity</vt:lpstr>
      <vt:lpstr>Wood et al 2020</vt:lpstr>
      <vt:lpstr>Take the next 15 minutes in your group to complete page 4 of your activity</vt:lpstr>
      <vt:lpstr>Wrap it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2012-08-24T00:53:15Z</dcterms:created>
  <dcterms:modified xsi:type="dcterms:W3CDTF">2021-08-19T01:59:44Z</dcterms:modified>
</cp:coreProperties>
</file>